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2" r:id="rId1"/>
  </p:sldMasterIdLst>
  <p:notesMasterIdLst>
    <p:notesMasterId r:id="rId27"/>
  </p:notesMasterIdLst>
  <p:handoutMasterIdLst>
    <p:handoutMasterId r:id="rId28"/>
  </p:handoutMasterIdLst>
  <p:sldIdLst>
    <p:sldId id="266" r:id="rId2"/>
    <p:sldId id="318" r:id="rId3"/>
    <p:sldId id="400" r:id="rId4"/>
    <p:sldId id="381" r:id="rId5"/>
    <p:sldId id="383" r:id="rId6"/>
    <p:sldId id="369" r:id="rId7"/>
    <p:sldId id="336" r:id="rId8"/>
    <p:sldId id="361" r:id="rId9"/>
    <p:sldId id="401" r:id="rId10"/>
    <p:sldId id="395" r:id="rId11"/>
    <p:sldId id="687" r:id="rId12"/>
    <p:sldId id="397" r:id="rId13"/>
    <p:sldId id="339" r:id="rId14"/>
    <p:sldId id="402" r:id="rId15"/>
    <p:sldId id="380" r:id="rId16"/>
    <p:sldId id="396" r:id="rId17"/>
    <p:sldId id="387" r:id="rId18"/>
    <p:sldId id="388" r:id="rId19"/>
    <p:sldId id="389" r:id="rId20"/>
    <p:sldId id="390" r:id="rId21"/>
    <p:sldId id="378" r:id="rId22"/>
    <p:sldId id="328" r:id="rId23"/>
    <p:sldId id="329" r:id="rId24"/>
    <p:sldId id="356" r:id="rId25"/>
    <p:sldId id="392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551" autoAdjust="0"/>
    <p:restoredTop sz="94095" autoAdjust="0"/>
  </p:normalViewPr>
  <p:slideViewPr>
    <p:cSldViewPr snapToGrid="0">
      <p:cViewPr>
        <p:scale>
          <a:sx n="75" d="100"/>
          <a:sy n="75" d="100"/>
        </p:scale>
        <p:origin x="38" y="19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98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2648" y="52"/>
      </p:cViewPr>
      <p:guideLst>
        <p:guide orient="horz" pos="2880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7F9AD-A870-429B-A777-423F7ACE6F3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0E2427-E44E-4CFD-9463-0E008AD5DAB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chemeClr val="bg1"/>
              </a:solidFill>
            </a:rPr>
            <a:t>BRE Program Components</a:t>
          </a:r>
        </a:p>
      </dgm:t>
    </dgm:pt>
    <dgm:pt modelId="{45B18D01-2D89-40CD-93B1-ED2FBE439EB7}" type="parTrans" cxnId="{5F5F2EAB-33E9-43E8-879B-470640C159EE}">
      <dgm:prSet/>
      <dgm:spPr/>
      <dgm:t>
        <a:bodyPr/>
        <a:lstStyle/>
        <a:p>
          <a:endParaRPr lang="en-US"/>
        </a:p>
      </dgm:t>
    </dgm:pt>
    <dgm:pt modelId="{56EF08D2-5641-436F-A1D2-3D26193DFF89}" type="sibTrans" cxnId="{5F5F2EAB-33E9-43E8-879B-470640C159EE}">
      <dgm:prSet/>
      <dgm:spPr/>
      <dgm:t>
        <a:bodyPr/>
        <a:lstStyle/>
        <a:p>
          <a:endParaRPr lang="en-US"/>
        </a:p>
      </dgm:t>
    </dgm:pt>
    <dgm:pt modelId="{684C2DFB-0ED6-4DB9-9698-D25A8B68697A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b="1" dirty="0"/>
            <a:t>RELATIONSHIP BUILDING</a:t>
          </a:r>
        </a:p>
      </dgm:t>
    </dgm:pt>
    <dgm:pt modelId="{2BD6C33A-711F-4E1A-8D94-591229C603F7}" type="parTrans" cxnId="{C89A0987-E139-40FC-B62F-FEC9C33D6371}">
      <dgm:prSet/>
      <dgm:spPr/>
      <dgm:t>
        <a:bodyPr/>
        <a:lstStyle/>
        <a:p>
          <a:endParaRPr lang="en-US"/>
        </a:p>
      </dgm:t>
    </dgm:pt>
    <dgm:pt modelId="{BEAF9D2F-2B74-40AA-B314-19FAD880CC88}" type="sibTrans" cxnId="{C89A0987-E139-40FC-B62F-FEC9C33D6371}">
      <dgm:prSet/>
      <dgm:spPr/>
      <dgm:t>
        <a:bodyPr/>
        <a:lstStyle/>
        <a:p>
          <a:endParaRPr lang="en-US"/>
        </a:p>
      </dgm:t>
    </dgm:pt>
    <dgm:pt modelId="{0FC4432A-DE06-4B69-A828-B7747662F2C3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b="1" dirty="0"/>
            <a:t>RESPONDING TO NEEDS</a:t>
          </a:r>
        </a:p>
      </dgm:t>
    </dgm:pt>
    <dgm:pt modelId="{7B034C4D-0C7B-4CB9-B08A-A55C72E9C5B2}" type="parTrans" cxnId="{F9B9E3FD-FD18-43B7-8E3F-4464A21CE84B}">
      <dgm:prSet/>
      <dgm:spPr/>
      <dgm:t>
        <a:bodyPr/>
        <a:lstStyle/>
        <a:p>
          <a:endParaRPr lang="en-US"/>
        </a:p>
      </dgm:t>
    </dgm:pt>
    <dgm:pt modelId="{6EB4A0D5-8A7E-4D4F-A0DB-7DC3EB475F8D}" type="sibTrans" cxnId="{F9B9E3FD-FD18-43B7-8E3F-4464A21CE84B}">
      <dgm:prSet/>
      <dgm:spPr/>
      <dgm:t>
        <a:bodyPr/>
        <a:lstStyle/>
        <a:p>
          <a:endParaRPr lang="en-US"/>
        </a:p>
      </dgm:t>
    </dgm:pt>
    <dgm:pt modelId="{3B9AC704-370B-45A1-AC4F-4A0515CB1510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b="1" dirty="0"/>
            <a:t>MANAGEMENT &amp; FOLLOW-UP</a:t>
          </a:r>
        </a:p>
      </dgm:t>
    </dgm:pt>
    <dgm:pt modelId="{95139B00-DCCE-402B-95A3-59878F0E6F53}" type="parTrans" cxnId="{56163F0D-BC81-40EA-A02C-FF1980AFC2C8}">
      <dgm:prSet/>
      <dgm:spPr/>
      <dgm:t>
        <a:bodyPr/>
        <a:lstStyle/>
        <a:p>
          <a:endParaRPr lang="en-US"/>
        </a:p>
      </dgm:t>
    </dgm:pt>
    <dgm:pt modelId="{701827E4-BC74-471A-AFEA-57028E1725E2}" type="sibTrans" cxnId="{56163F0D-BC81-40EA-A02C-FF1980AFC2C8}">
      <dgm:prSet/>
      <dgm:spPr/>
      <dgm:t>
        <a:bodyPr/>
        <a:lstStyle/>
        <a:p>
          <a:endParaRPr lang="en-US"/>
        </a:p>
      </dgm:t>
    </dgm:pt>
    <dgm:pt modelId="{32B17781-F56F-4B8C-87BC-E909388DBC65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b="1" dirty="0"/>
            <a:t>TEAM BUILDING</a:t>
          </a:r>
        </a:p>
      </dgm:t>
    </dgm:pt>
    <dgm:pt modelId="{187C63D4-6D95-4A33-9BC1-2DC1B3864E5C}" type="parTrans" cxnId="{863570BB-75A0-4A31-AD5C-4546844A6BEE}">
      <dgm:prSet/>
      <dgm:spPr/>
      <dgm:t>
        <a:bodyPr/>
        <a:lstStyle/>
        <a:p>
          <a:endParaRPr lang="en-US"/>
        </a:p>
      </dgm:t>
    </dgm:pt>
    <dgm:pt modelId="{589C01DF-9A02-46E5-A846-23D1FF7C64B7}" type="sibTrans" cxnId="{863570BB-75A0-4A31-AD5C-4546844A6BEE}">
      <dgm:prSet/>
      <dgm:spPr/>
      <dgm:t>
        <a:bodyPr/>
        <a:lstStyle/>
        <a:p>
          <a:endParaRPr lang="en-US"/>
        </a:p>
      </dgm:t>
    </dgm:pt>
    <dgm:pt modelId="{2D555C51-CF3C-452A-9094-F26F95E948FB}" type="pres">
      <dgm:prSet presAssocID="{F8F7F9AD-A870-429B-A777-423F7ACE6F3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128B24A-3BCC-498E-8529-AF74D108BE6E}" type="pres">
      <dgm:prSet presAssocID="{F8F7F9AD-A870-429B-A777-423F7ACE6F36}" presName="matrix" presStyleCnt="0"/>
      <dgm:spPr/>
    </dgm:pt>
    <dgm:pt modelId="{74B211C8-AE3F-43F5-BA3D-FF46FFDD949F}" type="pres">
      <dgm:prSet presAssocID="{F8F7F9AD-A870-429B-A777-423F7ACE6F36}" presName="tile1" presStyleLbl="node1" presStyleIdx="0" presStyleCnt="4"/>
      <dgm:spPr/>
    </dgm:pt>
    <dgm:pt modelId="{B5DA1EDD-3793-410E-92CC-7EDBC1272DB6}" type="pres">
      <dgm:prSet presAssocID="{F8F7F9AD-A870-429B-A777-423F7ACE6F3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E188A85-7869-4F78-9ABB-8BEFAB2547EC}" type="pres">
      <dgm:prSet presAssocID="{F8F7F9AD-A870-429B-A777-423F7ACE6F36}" presName="tile2" presStyleLbl="node1" presStyleIdx="1" presStyleCnt="4"/>
      <dgm:spPr/>
    </dgm:pt>
    <dgm:pt modelId="{2BA1EE4D-4809-4B3F-A484-5C442DDE5BAA}" type="pres">
      <dgm:prSet presAssocID="{F8F7F9AD-A870-429B-A777-423F7ACE6F3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953528-D574-454D-8AD8-347D8B0B02DD}" type="pres">
      <dgm:prSet presAssocID="{F8F7F9AD-A870-429B-A777-423F7ACE6F36}" presName="tile3" presStyleLbl="node1" presStyleIdx="2" presStyleCnt="4"/>
      <dgm:spPr/>
    </dgm:pt>
    <dgm:pt modelId="{BB65044C-C1AD-47A1-B041-0469EC1D466A}" type="pres">
      <dgm:prSet presAssocID="{F8F7F9AD-A870-429B-A777-423F7ACE6F3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6AD56D8-DD06-4EFE-9C87-67B9F1D59D3F}" type="pres">
      <dgm:prSet presAssocID="{F8F7F9AD-A870-429B-A777-423F7ACE6F36}" presName="tile4" presStyleLbl="node1" presStyleIdx="3" presStyleCnt="4"/>
      <dgm:spPr/>
    </dgm:pt>
    <dgm:pt modelId="{C56108E9-BBD4-4712-BD83-B7B368203B08}" type="pres">
      <dgm:prSet presAssocID="{F8F7F9AD-A870-429B-A777-423F7ACE6F3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767BB57-EACC-4958-9A88-4B7693B98249}" type="pres">
      <dgm:prSet presAssocID="{F8F7F9AD-A870-429B-A777-423F7ACE6F36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3F4AAD01-D101-4EA4-93D8-3838405DE9F4}" type="presOf" srcId="{0FC4432A-DE06-4B69-A828-B7747662F2C3}" destId="{43953528-D574-454D-8AD8-347D8B0B02DD}" srcOrd="0" destOrd="0" presId="urn:microsoft.com/office/officeart/2005/8/layout/matrix1"/>
    <dgm:cxn modelId="{56163F0D-BC81-40EA-A02C-FF1980AFC2C8}" srcId="{200E2427-E44E-4CFD-9463-0E008AD5DAB7}" destId="{3B9AC704-370B-45A1-AC4F-4A0515CB1510}" srcOrd="3" destOrd="0" parTransId="{95139B00-DCCE-402B-95A3-59878F0E6F53}" sibTransId="{701827E4-BC74-471A-AFEA-57028E1725E2}"/>
    <dgm:cxn modelId="{229D4312-1F29-427C-B330-AF78388968EB}" type="presOf" srcId="{32B17781-F56F-4B8C-87BC-E909388DBC65}" destId="{74B211C8-AE3F-43F5-BA3D-FF46FFDD949F}" srcOrd="0" destOrd="0" presId="urn:microsoft.com/office/officeart/2005/8/layout/matrix1"/>
    <dgm:cxn modelId="{6D6E4D13-7ABC-46F4-A9F0-0B7E3159A10A}" type="presOf" srcId="{F8F7F9AD-A870-429B-A777-423F7ACE6F36}" destId="{2D555C51-CF3C-452A-9094-F26F95E948FB}" srcOrd="0" destOrd="0" presId="urn:microsoft.com/office/officeart/2005/8/layout/matrix1"/>
    <dgm:cxn modelId="{283C7B2B-798E-44AF-81E1-915EA2306016}" type="presOf" srcId="{200E2427-E44E-4CFD-9463-0E008AD5DAB7}" destId="{2767BB57-EACC-4958-9A88-4B7693B98249}" srcOrd="0" destOrd="0" presId="urn:microsoft.com/office/officeart/2005/8/layout/matrix1"/>
    <dgm:cxn modelId="{114ADA37-244F-49F0-9FB0-4F11DB6FA0B1}" type="presOf" srcId="{684C2DFB-0ED6-4DB9-9698-D25A8B68697A}" destId="{2BA1EE4D-4809-4B3F-A484-5C442DDE5BAA}" srcOrd="1" destOrd="0" presId="urn:microsoft.com/office/officeart/2005/8/layout/matrix1"/>
    <dgm:cxn modelId="{A830674F-BE10-4228-9EFA-3DB1A1CFCCE0}" type="presOf" srcId="{3B9AC704-370B-45A1-AC4F-4A0515CB1510}" destId="{76AD56D8-DD06-4EFE-9C87-67B9F1D59D3F}" srcOrd="0" destOrd="0" presId="urn:microsoft.com/office/officeart/2005/8/layout/matrix1"/>
    <dgm:cxn modelId="{C89A0987-E139-40FC-B62F-FEC9C33D6371}" srcId="{200E2427-E44E-4CFD-9463-0E008AD5DAB7}" destId="{684C2DFB-0ED6-4DB9-9698-D25A8B68697A}" srcOrd="1" destOrd="0" parTransId="{2BD6C33A-711F-4E1A-8D94-591229C603F7}" sibTransId="{BEAF9D2F-2B74-40AA-B314-19FAD880CC88}"/>
    <dgm:cxn modelId="{FEF28591-7C3A-4E70-B1C7-CF6424C613FD}" type="presOf" srcId="{0FC4432A-DE06-4B69-A828-B7747662F2C3}" destId="{BB65044C-C1AD-47A1-B041-0469EC1D466A}" srcOrd="1" destOrd="0" presId="urn:microsoft.com/office/officeart/2005/8/layout/matrix1"/>
    <dgm:cxn modelId="{5F5F2EAB-33E9-43E8-879B-470640C159EE}" srcId="{F8F7F9AD-A870-429B-A777-423F7ACE6F36}" destId="{200E2427-E44E-4CFD-9463-0E008AD5DAB7}" srcOrd="0" destOrd="0" parTransId="{45B18D01-2D89-40CD-93B1-ED2FBE439EB7}" sibTransId="{56EF08D2-5641-436F-A1D2-3D26193DFF89}"/>
    <dgm:cxn modelId="{863570BB-75A0-4A31-AD5C-4546844A6BEE}" srcId="{200E2427-E44E-4CFD-9463-0E008AD5DAB7}" destId="{32B17781-F56F-4B8C-87BC-E909388DBC65}" srcOrd="0" destOrd="0" parTransId="{187C63D4-6D95-4A33-9BC1-2DC1B3864E5C}" sibTransId="{589C01DF-9A02-46E5-A846-23D1FF7C64B7}"/>
    <dgm:cxn modelId="{BD892CBE-0104-4B9A-A774-D07CA4713375}" type="presOf" srcId="{684C2DFB-0ED6-4DB9-9698-D25A8B68697A}" destId="{8E188A85-7869-4F78-9ABB-8BEFAB2547EC}" srcOrd="0" destOrd="0" presId="urn:microsoft.com/office/officeart/2005/8/layout/matrix1"/>
    <dgm:cxn modelId="{980086CC-D007-48AD-BDA5-590D11F7C331}" type="presOf" srcId="{32B17781-F56F-4B8C-87BC-E909388DBC65}" destId="{B5DA1EDD-3793-410E-92CC-7EDBC1272DB6}" srcOrd="1" destOrd="0" presId="urn:microsoft.com/office/officeart/2005/8/layout/matrix1"/>
    <dgm:cxn modelId="{14CF85D0-B707-4ABA-B492-BF2A14055ADD}" type="presOf" srcId="{3B9AC704-370B-45A1-AC4F-4A0515CB1510}" destId="{C56108E9-BBD4-4712-BD83-B7B368203B08}" srcOrd="1" destOrd="0" presId="urn:microsoft.com/office/officeart/2005/8/layout/matrix1"/>
    <dgm:cxn modelId="{F9B9E3FD-FD18-43B7-8E3F-4464A21CE84B}" srcId="{200E2427-E44E-4CFD-9463-0E008AD5DAB7}" destId="{0FC4432A-DE06-4B69-A828-B7747662F2C3}" srcOrd="2" destOrd="0" parTransId="{7B034C4D-0C7B-4CB9-B08A-A55C72E9C5B2}" sibTransId="{6EB4A0D5-8A7E-4D4F-A0DB-7DC3EB475F8D}"/>
    <dgm:cxn modelId="{F698B9A2-2967-4CCB-BCAC-4C9FCEED6966}" type="presParOf" srcId="{2D555C51-CF3C-452A-9094-F26F95E948FB}" destId="{3128B24A-3BCC-498E-8529-AF74D108BE6E}" srcOrd="0" destOrd="0" presId="urn:microsoft.com/office/officeart/2005/8/layout/matrix1"/>
    <dgm:cxn modelId="{45667576-0DE4-4C9E-AC7B-BCF2D0292FF1}" type="presParOf" srcId="{3128B24A-3BCC-498E-8529-AF74D108BE6E}" destId="{74B211C8-AE3F-43F5-BA3D-FF46FFDD949F}" srcOrd="0" destOrd="0" presId="urn:microsoft.com/office/officeart/2005/8/layout/matrix1"/>
    <dgm:cxn modelId="{62F01BF1-0BCA-48DE-89DC-361960D16724}" type="presParOf" srcId="{3128B24A-3BCC-498E-8529-AF74D108BE6E}" destId="{B5DA1EDD-3793-410E-92CC-7EDBC1272DB6}" srcOrd="1" destOrd="0" presId="urn:microsoft.com/office/officeart/2005/8/layout/matrix1"/>
    <dgm:cxn modelId="{0F348C22-B0AE-4BDE-86B0-58089EAC8DF4}" type="presParOf" srcId="{3128B24A-3BCC-498E-8529-AF74D108BE6E}" destId="{8E188A85-7869-4F78-9ABB-8BEFAB2547EC}" srcOrd="2" destOrd="0" presId="urn:microsoft.com/office/officeart/2005/8/layout/matrix1"/>
    <dgm:cxn modelId="{28D379A8-0A08-4BBA-A0AA-354238024C71}" type="presParOf" srcId="{3128B24A-3BCC-498E-8529-AF74D108BE6E}" destId="{2BA1EE4D-4809-4B3F-A484-5C442DDE5BAA}" srcOrd="3" destOrd="0" presId="urn:microsoft.com/office/officeart/2005/8/layout/matrix1"/>
    <dgm:cxn modelId="{502B8976-3749-486E-BF7C-65AA0BD19563}" type="presParOf" srcId="{3128B24A-3BCC-498E-8529-AF74D108BE6E}" destId="{43953528-D574-454D-8AD8-347D8B0B02DD}" srcOrd="4" destOrd="0" presId="urn:microsoft.com/office/officeart/2005/8/layout/matrix1"/>
    <dgm:cxn modelId="{43C59C7A-5B2E-46F7-B1A1-15C3835B597D}" type="presParOf" srcId="{3128B24A-3BCC-498E-8529-AF74D108BE6E}" destId="{BB65044C-C1AD-47A1-B041-0469EC1D466A}" srcOrd="5" destOrd="0" presId="urn:microsoft.com/office/officeart/2005/8/layout/matrix1"/>
    <dgm:cxn modelId="{9566A920-D717-404A-8B11-D3985BA635D6}" type="presParOf" srcId="{3128B24A-3BCC-498E-8529-AF74D108BE6E}" destId="{76AD56D8-DD06-4EFE-9C87-67B9F1D59D3F}" srcOrd="6" destOrd="0" presId="urn:microsoft.com/office/officeart/2005/8/layout/matrix1"/>
    <dgm:cxn modelId="{E72FEAA5-B700-4BA8-9987-E5ED8D18AD57}" type="presParOf" srcId="{3128B24A-3BCC-498E-8529-AF74D108BE6E}" destId="{C56108E9-BBD4-4712-BD83-B7B368203B08}" srcOrd="7" destOrd="0" presId="urn:microsoft.com/office/officeart/2005/8/layout/matrix1"/>
    <dgm:cxn modelId="{A15FB493-A0CC-4B87-A93F-335CD6DD10EF}" type="presParOf" srcId="{2D555C51-CF3C-452A-9094-F26F95E948FB}" destId="{2767BB57-EACC-4958-9A88-4B7693B9824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D83621-F0B0-4EA2-98DA-14FFD87B41C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F4CD6A-E8A3-4D96-B079-888C8A64DA12}">
      <dgm:prSet/>
      <dgm:spPr>
        <a:solidFill>
          <a:schemeClr val="accent5">
            <a:lumMod val="75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en-US" b="1" dirty="0"/>
            <a:t>INCREASE COMPETITIVENESS &amp; MAXIMIZE GROWTH POTENTIAL</a:t>
          </a:r>
        </a:p>
      </dgm:t>
    </dgm:pt>
    <dgm:pt modelId="{574B28D8-26A6-4B02-9048-7C5869940F0A}" type="parTrans" cxnId="{986ED96C-60D5-4303-B753-D459E2C2E7BC}">
      <dgm:prSet/>
      <dgm:spPr/>
      <dgm:t>
        <a:bodyPr/>
        <a:lstStyle/>
        <a:p>
          <a:endParaRPr lang="en-US"/>
        </a:p>
      </dgm:t>
    </dgm:pt>
    <dgm:pt modelId="{4897CB62-E7AD-4041-9A1F-C3E89E0EAC0C}" type="sibTrans" cxnId="{986ED96C-60D5-4303-B753-D459E2C2E7BC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33B09FB9-9666-42C1-BF86-B0F0C763D373}">
      <dgm:prSet/>
      <dgm:spPr>
        <a:solidFill>
          <a:schemeClr val="accent5">
            <a:lumMod val="75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en-US" b="1" dirty="0"/>
            <a:t>REMOVE OR MITIGATE LOCAL OBSTACLES</a:t>
          </a:r>
        </a:p>
      </dgm:t>
    </dgm:pt>
    <dgm:pt modelId="{6D2D1BCA-EF33-4AC1-B5A2-E589D9ADF197}" type="parTrans" cxnId="{783390AB-A7D4-47C8-AC77-7C4E91494B69}">
      <dgm:prSet/>
      <dgm:spPr/>
      <dgm:t>
        <a:bodyPr/>
        <a:lstStyle/>
        <a:p>
          <a:endParaRPr lang="en-US"/>
        </a:p>
      </dgm:t>
    </dgm:pt>
    <dgm:pt modelId="{956639E7-5F2D-484E-87AD-CD400B7425E4}" type="sibTrans" cxnId="{783390AB-A7D4-47C8-AC77-7C4E91494B69}">
      <dgm:prSet/>
      <dgm:spPr/>
      <dgm:t>
        <a:bodyPr/>
        <a:lstStyle/>
        <a:p>
          <a:endParaRPr lang="en-US"/>
        </a:p>
      </dgm:t>
    </dgm:pt>
    <dgm:pt modelId="{4EEB8808-DF31-48DA-AEC4-893CEBB3ECAC}" type="pres">
      <dgm:prSet presAssocID="{2BD83621-F0B0-4EA2-98DA-14FFD87B41C6}" presName="Name0" presStyleCnt="0">
        <dgm:presLayoutVars>
          <dgm:dir/>
          <dgm:resizeHandles val="exact"/>
        </dgm:presLayoutVars>
      </dgm:prSet>
      <dgm:spPr/>
    </dgm:pt>
    <dgm:pt modelId="{F1D936C2-5339-4BAB-A6C6-5B77395AD759}" type="pres">
      <dgm:prSet presAssocID="{C4F4CD6A-E8A3-4D96-B079-888C8A64DA12}" presName="node" presStyleLbl="node1" presStyleIdx="0" presStyleCnt="2">
        <dgm:presLayoutVars>
          <dgm:bulletEnabled val="1"/>
        </dgm:presLayoutVars>
      </dgm:prSet>
      <dgm:spPr/>
    </dgm:pt>
    <dgm:pt modelId="{9FA2A9DF-9D44-4414-AFDA-45DEB46ABC6A}" type="pres">
      <dgm:prSet presAssocID="{4897CB62-E7AD-4041-9A1F-C3E89E0EAC0C}" presName="sibTrans" presStyleLbl="sibTrans2D1" presStyleIdx="0" presStyleCnt="1"/>
      <dgm:spPr>
        <a:prstGeom prst="mathPlus">
          <a:avLst/>
        </a:prstGeom>
      </dgm:spPr>
    </dgm:pt>
    <dgm:pt modelId="{6D5DF5A9-9E5B-4B91-B3F1-B8145D35C95D}" type="pres">
      <dgm:prSet presAssocID="{4897CB62-E7AD-4041-9A1F-C3E89E0EAC0C}" presName="connectorText" presStyleLbl="sibTrans2D1" presStyleIdx="0" presStyleCnt="1"/>
      <dgm:spPr/>
    </dgm:pt>
    <dgm:pt modelId="{B2BAAE22-FD2B-4CE7-BAD1-95DD6DB5022B}" type="pres">
      <dgm:prSet presAssocID="{33B09FB9-9666-42C1-BF86-B0F0C763D373}" presName="node" presStyleLbl="node1" presStyleIdx="1" presStyleCnt="2">
        <dgm:presLayoutVars>
          <dgm:bulletEnabled val="1"/>
        </dgm:presLayoutVars>
      </dgm:prSet>
      <dgm:spPr/>
    </dgm:pt>
  </dgm:ptLst>
  <dgm:cxnLst>
    <dgm:cxn modelId="{09397733-7D4B-444D-92A3-1070AEFDE0A4}" type="presOf" srcId="{C4F4CD6A-E8A3-4D96-B079-888C8A64DA12}" destId="{F1D936C2-5339-4BAB-A6C6-5B77395AD759}" srcOrd="0" destOrd="0" presId="urn:microsoft.com/office/officeart/2005/8/layout/process1"/>
    <dgm:cxn modelId="{115AAF3B-B4A9-47AF-B8D8-1F61385CAD76}" type="presOf" srcId="{4897CB62-E7AD-4041-9A1F-C3E89E0EAC0C}" destId="{9FA2A9DF-9D44-4414-AFDA-45DEB46ABC6A}" srcOrd="0" destOrd="0" presId="urn:microsoft.com/office/officeart/2005/8/layout/process1"/>
    <dgm:cxn modelId="{C4831140-0C9D-498E-8704-021021211EA9}" type="presOf" srcId="{33B09FB9-9666-42C1-BF86-B0F0C763D373}" destId="{B2BAAE22-FD2B-4CE7-BAD1-95DD6DB5022B}" srcOrd="0" destOrd="0" presId="urn:microsoft.com/office/officeart/2005/8/layout/process1"/>
    <dgm:cxn modelId="{986ED96C-60D5-4303-B753-D459E2C2E7BC}" srcId="{2BD83621-F0B0-4EA2-98DA-14FFD87B41C6}" destId="{C4F4CD6A-E8A3-4D96-B079-888C8A64DA12}" srcOrd="0" destOrd="0" parTransId="{574B28D8-26A6-4B02-9048-7C5869940F0A}" sibTransId="{4897CB62-E7AD-4041-9A1F-C3E89E0EAC0C}"/>
    <dgm:cxn modelId="{1CA11974-10D2-420A-9167-7AAACB82CE78}" type="presOf" srcId="{4897CB62-E7AD-4041-9A1F-C3E89E0EAC0C}" destId="{6D5DF5A9-9E5B-4B91-B3F1-B8145D35C95D}" srcOrd="1" destOrd="0" presId="urn:microsoft.com/office/officeart/2005/8/layout/process1"/>
    <dgm:cxn modelId="{783390AB-A7D4-47C8-AC77-7C4E91494B69}" srcId="{2BD83621-F0B0-4EA2-98DA-14FFD87B41C6}" destId="{33B09FB9-9666-42C1-BF86-B0F0C763D373}" srcOrd="1" destOrd="0" parTransId="{6D2D1BCA-EF33-4AC1-B5A2-E589D9ADF197}" sibTransId="{956639E7-5F2D-484E-87AD-CD400B7425E4}"/>
    <dgm:cxn modelId="{7A75C8C0-F3EA-42D9-929A-B29DEBB7A4C0}" type="presOf" srcId="{2BD83621-F0B0-4EA2-98DA-14FFD87B41C6}" destId="{4EEB8808-DF31-48DA-AEC4-893CEBB3ECAC}" srcOrd="0" destOrd="0" presId="urn:microsoft.com/office/officeart/2005/8/layout/process1"/>
    <dgm:cxn modelId="{E3348EE1-478D-4B70-8C95-11BC725CB8A7}" type="presParOf" srcId="{4EEB8808-DF31-48DA-AEC4-893CEBB3ECAC}" destId="{F1D936C2-5339-4BAB-A6C6-5B77395AD759}" srcOrd="0" destOrd="0" presId="urn:microsoft.com/office/officeart/2005/8/layout/process1"/>
    <dgm:cxn modelId="{EB293DDB-6E57-4A82-A463-C5F5C124AEAE}" type="presParOf" srcId="{4EEB8808-DF31-48DA-AEC4-893CEBB3ECAC}" destId="{9FA2A9DF-9D44-4414-AFDA-45DEB46ABC6A}" srcOrd="1" destOrd="0" presId="urn:microsoft.com/office/officeart/2005/8/layout/process1"/>
    <dgm:cxn modelId="{2720984C-95BB-4A81-A55B-CF665B04EAA4}" type="presParOf" srcId="{9FA2A9DF-9D44-4414-AFDA-45DEB46ABC6A}" destId="{6D5DF5A9-9E5B-4B91-B3F1-B8145D35C95D}" srcOrd="0" destOrd="0" presId="urn:microsoft.com/office/officeart/2005/8/layout/process1"/>
    <dgm:cxn modelId="{6AE01793-625E-4607-A60D-5F49BC6F9392}" type="presParOf" srcId="{4EEB8808-DF31-48DA-AEC4-893CEBB3ECAC}" destId="{B2BAAE22-FD2B-4CE7-BAD1-95DD6DB5022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D83621-F0B0-4EA2-98DA-14FFD87B41C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F4CD6A-E8A3-4D96-B079-888C8A64DA12}">
      <dgm:prSet/>
      <dgm:spPr>
        <a:solidFill>
          <a:schemeClr val="accent5">
            <a:lumMod val="75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algn="ctr" rtl="0"/>
          <a:r>
            <a:rPr lang="en-US" b="1" dirty="0"/>
            <a:t>DEVELOP CONTINGENCY PLANS </a:t>
          </a:r>
        </a:p>
      </dgm:t>
    </dgm:pt>
    <dgm:pt modelId="{574B28D8-26A6-4B02-9048-7C5869940F0A}" type="parTrans" cxnId="{986ED96C-60D5-4303-B753-D459E2C2E7BC}">
      <dgm:prSet/>
      <dgm:spPr/>
      <dgm:t>
        <a:bodyPr/>
        <a:lstStyle/>
        <a:p>
          <a:endParaRPr lang="en-US"/>
        </a:p>
      </dgm:t>
    </dgm:pt>
    <dgm:pt modelId="{4897CB62-E7AD-4041-9A1F-C3E89E0EAC0C}" type="sibTrans" cxnId="{986ED96C-60D5-4303-B753-D459E2C2E7BC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54BC4ACC-B17C-46CE-A856-C380522AFA50}">
      <dgm:prSet/>
      <dgm:spPr>
        <a:solidFill>
          <a:schemeClr val="accent5">
            <a:lumMod val="75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algn="l"/>
          <a:r>
            <a:rPr lang="en-US" b="1" dirty="0"/>
            <a:t>COMPANY CLOSINGS &amp; ECONOMIC CHANGES </a:t>
          </a:r>
        </a:p>
      </dgm:t>
    </dgm:pt>
    <dgm:pt modelId="{848B34B0-99B8-4DEA-8950-534614ABEB2B}" type="parTrans" cxnId="{BDEC42E4-7ED0-49AC-8757-61A9B78E7A53}">
      <dgm:prSet/>
      <dgm:spPr/>
      <dgm:t>
        <a:bodyPr/>
        <a:lstStyle/>
        <a:p>
          <a:endParaRPr lang="en-US"/>
        </a:p>
      </dgm:t>
    </dgm:pt>
    <dgm:pt modelId="{4349BB68-D977-4057-88C0-0C7C1A8D628F}" type="sibTrans" cxnId="{BDEC42E4-7ED0-49AC-8757-61A9B78E7A53}">
      <dgm:prSet/>
      <dgm:spPr/>
      <dgm:t>
        <a:bodyPr/>
        <a:lstStyle/>
        <a:p>
          <a:endParaRPr lang="en-US"/>
        </a:p>
      </dgm:t>
    </dgm:pt>
    <dgm:pt modelId="{CD16C753-745C-423B-9AF8-B5B51FA91B56}">
      <dgm:prSet/>
      <dgm:spPr>
        <a:solidFill>
          <a:schemeClr val="accent5">
            <a:lumMod val="75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/>
            <a:t>MAINTAIN CONFIDENTIALITY &amp; FOLLOW CODE OF ETHICS</a:t>
          </a:r>
        </a:p>
      </dgm:t>
    </dgm:pt>
    <dgm:pt modelId="{2F496F13-FD61-4EB9-B1A4-3ADD6C908680}" type="parTrans" cxnId="{B36385B4-4AE4-47D7-99B6-C6725B261055}">
      <dgm:prSet/>
      <dgm:spPr/>
      <dgm:t>
        <a:bodyPr/>
        <a:lstStyle/>
        <a:p>
          <a:endParaRPr lang="en-US"/>
        </a:p>
      </dgm:t>
    </dgm:pt>
    <dgm:pt modelId="{8A4B62CD-5D27-4E9F-A583-5244AC9DAE6D}" type="sibTrans" cxnId="{B36385B4-4AE4-47D7-99B6-C6725B261055}">
      <dgm:prSet/>
      <dgm:spPr/>
      <dgm:t>
        <a:bodyPr/>
        <a:lstStyle/>
        <a:p>
          <a:endParaRPr lang="en-US"/>
        </a:p>
      </dgm:t>
    </dgm:pt>
    <dgm:pt modelId="{4EEB8808-DF31-48DA-AEC4-893CEBB3ECAC}" type="pres">
      <dgm:prSet presAssocID="{2BD83621-F0B0-4EA2-98DA-14FFD87B41C6}" presName="Name0" presStyleCnt="0">
        <dgm:presLayoutVars>
          <dgm:dir/>
          <dgm:resizeHandles val="exact"/>
        </dgm:presLayoutVars>
      </dgm:prSet>
      <dgm:spPr/>
    </dgm:pt>
    <dgm:pt modelId="{F1D936C2-5339-4BAB-A6C6-5B77395AD759}" type="pres">
      <dgm:prSet presAssocID="{C4F4CD6A-E8A3-4D96-B079-888C8A64DA12}" presName="node" presStyleLbl="node1" presStyleIdx="0" presStyleCnt="2">
        <dgm:presLayoutVars>
          <dgm:bulletEnabled val="1"/>
        </dgm:presLayoutVars>
      </dgm:prSet>
      <dgm:spPr/>
    </dgm:pt>
    <dgm:pt modelId="{9FA2A9DF-9D44-4414-AFDA-45DEB46ABC6A}" type="pres">
      <dgm:prSet presAssocID="{4897CB62-E7AD-4041-9A1F-C3E89E0EAC0C}" presName="sibTrans" presStyleLbl="sibTrans2D1" presStyleIdx="0" presStyleCnt="1"/>
      <dgm:spPr>
        <a:prstGeom prst="mathPlus">
          <a:avLst/>
        </a:prstGeom>
      </dgm:spPr>
    </dgm:pt>
    <dgm:pt modelId="{6D5DF5A9-9E5B-4B91-B3F1-B8145D35C95D}" type="pres">
      <dgm:prSet presAssocID="{4897CB62-E7AD-4041-9A1F-C3E89E0EAC0C}" presName="connectorText" presStyleLbl="sibTrans2D1" presStyleIdx="0" presStyleCnt="1"/>
      <dgm:spPr/>
    </dgm:pt>
    <dgm:pt modelId="{F6C82272-6846-4F37-9E98-EB687384590F}" type="pres">
      <dgm:prSet presAssocID="{CD16C753-745C-423B-9AF8-B5B51FA91B56}" presName="node" presStyleLbl="node1" presStyleIdx="1" presStyleCnt="2">
        <dgm:presLayoutVars>
          <dgm:bulletEnabled val="1"/>
        </dgm:presLayoutVars>
      </dgm:prSet>
      <dgm:spPr/>
    </dgm:pt>
  </dgm:ptLst>
  <dgm:cxnLst>
    <dgm:cxn modelId="{8008610A-08C4-4826-9255-A1197E9403EE}" type="presOf" srcId="{C4F4CD6A-E8A3-4D96-B079-888C8A64DA12}" destId="{F1D936C2-5339-4BAB-A6C6-5B77395AD759}" srcOrd="0" destOrd="0" presId="urn:microsoft.com/office/officeart/2005/8/layout/process1"/>
    <dgm:cxn modelId="{CC00DF6A-CA44-44B3-A652-4B018769CAC9}" type="presOf" srcId="{2BD83621-F0B0-4EA2-98DA-14FFD87B41C6}" destId="{4EEB8808-DF31-48DA-AEC4-893CEBB3ECAC}" srcOrd="0" destOrd="0" presId="urn:microsoft.com/office/officeart/2005/8/layout/process1"/>
    <dgm:cxn modelId="{C391846B-ACF9-4403-B1BA-9F703A78AD9F}" type="presOf" srcId="{54BC4ACC-B17C-46CE-A856-C380522AFA50}" destId="{F1D936C2-5339-4BAB-A6C6-5B77395AD759}" srcOrd="0" destOrd="1" presId="urn:microsoft.com/office/officeart/2005/8/layout/process1"/>
    <dgm:cxn modelId="{986ED96C-60D5-4303-B753-D459E2C2E7BC}" srcId="{2BD83621-F0B0-4EA2-98DA-14FFD87B41C6}" destId="{C4F4CD6A-E8A3-4D96-B079-888C8A64DA12}" srcOrd="0" destOrd="0" parTransId="{574B28D8-26A6-4B02-9048-7C5869940F0A}" sibTransId="{4897CB62-E7AD-4041-9A1F-C3E89E0EAC0C}"/>
    <dgm:cxn modelId="{B3F48090-BDEA-48C5-957E-71577031E537}" type="presOf" srcId="{4897CB62-E7AD-4041-9A1F-C3E89E0EAC0C}" destId="{9FA2A9DF-9D44-4414-AFDA-45DEB46ABC6A}" srcOrd="0" destOrd="0" presId="urn:microsoft.com/office/officeart/2005/8/layout/process1"/>
    <dgm:cxn modelId="{B36385B4-4AE4-47D7-99B6-C6725B261055}" srcId="{2BD83621-F0B0-4EA2-98DA-14FFD87B41C6}" destId="{CD16C753-745C-423B-9AF8-B5B51FA91B56}" srcOrd="1" destOrd="0" parTransId="{2F496F13-FD61-4EB9-B1A4-3ADD6C908680}" sibTransId="{8A4B62CD-5D27-4E9F-A583-5244AC9DAE6D}"/>
    <dgm:cxn modelId="{132414DC-C6EF-4B1B-AD06-F00A196EB9CA}" type="presOf" srcId="{CD16C753-745C-423B-9AF8-B5B51FA91B56}" destId="{F6C82272-6846-4F37-9E98-EB687384590F}" srcOrd="0" destOrd="0" presId="urn:microsoft.com/office/officeart/2005/8/layout/process1"/>
    <dgm:cxn modelId="{BDEC42E4-7ED0-49AC-8757-61A9B78E7A53}" srcId="{C4F4CD6A-E8A3-4D96-B079-888C8A64DA12}" destId="{54BC4ACC-B17C-46CE-A856-C380522AFA50}" srcOrd="0" destOrd="0" parTransId="{848B34B0-99B8-4DEA-8950-534614ABEB2B}" sibTransId="{4349BB68-D977-4057-88C0-0C7C1A8D628F}"/>
    <dgm:cxn modelId="{EDA748F6-A308-47DD-B366-BE71F1FED293}" type="presOf" srcId="{4897CB62-E7AD-4041-9A1F-C3E89E0EAC0C}" destId="{6D5DF5A9-9E5B-4B91-B3F1-B8145D35C95D}" srcOrd="1" destOrd="0" presId="urn:microsoft.com/office/officeart/2005/8/layout/process1"/>
    <dgm:cxn modelId="{4118C256-6F78-46B0-9995-372783E3B236}" type="presParOf" srcId="{4EEB8808-DF31-48DA-AEC4-893CEBB3ECAC}" destId="{F1D936C2-5339-4BAB-A6C6-5B77395AD759}" srcOrd="0" destOrd="0" presId="urn:microsoft.com/office/officeart/2005/8/layout/process1"/>
    <dgm:cxn modelId="{9459EF6F-3C15-41B4-A8B8-46B5E39BD15C}" type="presParOf" srcId="{4EEB8808-DF31-48DA-AEC4-893CEBB3ECAC}" destId="{9FA2A9DF-9D44-4414-AFDA-45DEB46ABC6A}" srcOrd="1" destOrd="0" presId="urn:microsoft.com/office/officeart/2005/8/layout/process1"/>
    <dgm:cxn modelId="{9CD1C110-3391-4587-80FF-AEACBD352D48}" type="presParOf" srcId="{9FA2A9DF-9D44-4414-AFDA-45DEB46ABC6A}" destId="{6D5DF5A9-9E5B-4B91-B3F1-B8145D35C95D}" srcOrd="0" destOrd="0" presId="urn:microsoft.com/office/officeart/2005/8/layout/process1"/>
    <dgm:cxn modelId="{6FAC681D-4A8D-421D-A58E-1606BA5E2063}" type="presParOf" srcId="{4EEB8808-DF31-48DA-AEC4-893CEBB3ECAC}" destId="{F6C82272-6846-4F37-9E98-EB687384590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AA2FDE-27FE-4FC6-B796-25999DFD519A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212B87-4F0C-4BA1-B4F0-F1D577A6D746}">
      <dgm:prSet/>
      <dgm:spPr>
        <a:solidFill>
          <a:schemeClr val="accent5">
            <a:lumMod val="75000"/>
          </a:scheme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en-US" b="1" dirty="0"/>
            <a:t>RESEARCH INITIATIVES, ANALYTICS PROGRAMS</a:t>
          </a:r>
        </a:p>
      </dgm:t>
    </dgm:pt>
    <dgm:pt modelId="{2F0CC60B-A2D2-433F-8394-E27360AC81E0}" type="parTrans" cxnId="{280B0C35-F0DD-4839-9067-D7629D5AF047}">
      <dgm:prSet/>
      <dgm:spPr/>
      <dgm:t>
        <a:bodyPr/>
        <a:lstStyle/>
        <a:p>
          <a:endParaRPr lang="en-US"/>
        </a:p>
      </dgm:t>
    </dgm:pt>
    <dgm:pt modelId="{D8E938E0-D5B2-46AA-9767-E0BB2B018423}" type="sibTrans" cxnId="{280B0C35-F0DD-4839-9067-D7629D5AF047}">
      <dgm:prSet/>
      <dgm:spPr>
        <a:noFill/>
      </dgm:spPr>
      <dgm:t>
        <a:bodyPr/>
        <a:lstStyle/>
        <a:p>
          <a:endParaRPr lang="en-US"/>
        </a:p>
      </dgm:t>
    </dgm:pt>
    <dgm:pt modelId="{3FDC58F5-2758-4431-929C-60772B55CD79}">
      <dgm:prSet/>
      <dgm:spPr>
        <a:solidFill>
          <a:schemeClr val="accent5">
            <a:lumMod val="75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en-US" b="1" dirty="0"/>
            <a:t>SITE CLEANUP, INFRASTRUCTURE ASSISTANCE</a:t>
          </a:r>
        </a:p>
      </dgm:t>
    </dgm:pt>
    <dgm:pt modelId="{62F8B773-A8F8-44A6-A732-303D1B6A6325}" type="parTrans" cxnId="{366DE1FB-07C1-4EAA-91CD-00D4E5734B60}">
      <dgm:prSet/>
      <dgm:spPr/>
      <dgm:t>
        <a:bodyPr/>
        <a:lstStyle/>
        <a:p>
          <a:endParaRPr lang="en-US"/>
        </a:p>
      </dgm:t>
    </dgm:pt>
    <dgm:pt modelId="{79E5F921-48D2-4CA4-8AAA-C71972799A1F}" type="sibTrans" cxnId="{366DE1FB-07C1-4EAA-91CD-00D4E5734B60}">
      <dgm:prSet/>
      <dgm:spPr>
        <a:noFill/>
      </dgm:spPr>
      <dgm:t>
        <a:bodyPr/>
        <a:lstStyle/>
        <a:p>
          <a:endParaRPr lang="en-US"/>
        </a:p>
      </dgm:t>
    </dgm:pt>
    <dgm:pt modelId="{B8012935-081B-483B-8CB4-3D456DF8C015}">
      <dgm:prSet/>
      <dgm:spPr>
        <a:solidFill>
          <a:schemeClr val="accent5">
            <a:lumMod val="75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en-US" b="1" dirty="0"/>
            <a:t>INCENTIVES</a:t>
          </a:r>
        </a:p>
      </dgm:t>
    </dgm:pt>
    <dgm:pt modelId="{FF760BE6-F64D-4AC8-A089-2891BB7F5A54}" type="parTrans" cxnId="{01D10BFF-1278-4615-997C-A5FEAD5CAF2D}">
      <dgm:prSet/>
      <dgm:spPr/>
      <dgm:t>
        <a:bodyPr/>
        <a:lstStyle/>
        <a:p>
          <a:endParaRPr lang="en-US"/>
        </a:p>
      </dgm:t>
    </dgm:pt>
    <dgm:pt modelId="{D94B2A62-FBE4-4DE2-923C-6BF6D8C34F1F}" type="sibTrans" cxnId="{01D10BFF-1278-4615-997C-A5FEAD5CAF2D}">
      <dgm:prSet/>
      <dgm:spPr>
        <a:noFill/>
      </dgm:spPr>
      <dgm:t>
        <a:bodyPr/>
        <a:lstStyle/>
        <a:p>
          <a:endParaRPr lang="en-US"/>
        </a:p>
      </dgm:t>
    </dgm:pt>
    <dgm:pt modelId="{F3CBA20D-D8C5-43B2-87D8-8A799895D209}">
      <dgm:prSet/>
      <dgm:spPr>
        <a:solidFill>
          <a:schemeClr val="accent5">
            <a:lumMod val="75000"/>
          </a:scheme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en-US" b="1" dirty="0"/>
            <a:t>CONTINUITY PLANNING, PRE/POST-DISASTER PLANNING</a:t>
          </a:r>
        </a:p>
      </dgm:t>
    </dgm:pt>
    <dgm:pt modelId="{BC60FEB1-FD41-4824-8923-B98D3BB7545F}" type="parTrans" cxnId="{93EC95B5-41E3-49BB-8F58-303FE494ACC8}">
      <dgm:prSet/>
      <dgm:spPr/>
      <dgm:t>
        <a:bodyPr/>
        <a:lstStyle/>
        <a:p>
          <a:endParaRPr lang="en-US"/>
        </a:p>
      </dgm:t>
    </dgm:pt>
    <dgm:pt modelId="{25DCF085-2B2B-4ED6-8CFB-4FBCC3281A28}" type="sibTrans" cxnId="{93EC95B5-41E3-49BB-8F58-303FE494ACC8}">
      <dgm:prSet/>
      <dgm:spPr>
        <a:noFill/>
      </dgm:spPr>
      <dgm:t>
        <a:bodyPr/>
        <a:lstStyle/>
        <a:p>
          <a:endParaRPr lang="en-US"/>
        </a:p>
      </dgm:t>
    </dgm:pt>
    <dgm:pt modelId="{B4E9A01E-F619-479F-AF3F-433508683879}">
      <dgm:prSet/>
      <dgm:spPr>
        <a:solidFill>
          <a:schemeClr val="accent5">
            <a:lumMod val="75000"/>
          </a:scheme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en-US" b="1" dirty="0"/>
            <a:t>PARTNERSHIPS</a:t>
          </a:r>
        </a:p>
      </dgm:t>
    </dgm:pt>
    <dgm:pt modelId="{03BD0290-513A-4B12-B6D7-07001F422C90}" type="parTrans" cxnId="{27DA9811-E399-4E57-A98A-5E08114BC394}">
      <dgm:prSet/>
      <dgm:spPr/>
      <dgm:t>
        <a:bodyPr/>
        <a:lstStyle/>
        <a:p>
          <a:endParaRPr lang="en-US"/>
        </a:p>
      </dgm:t>
    </dgm:pt>
    <dgm:pt modelId="{6B92AA60-2B80-45EB-8F95-4D0E141BF6E0}" type="sibTrans" cxnId="{27DA9811-E399-4E57-A98A-5E08114BC394}">
      <dgm:prSet/>
      <dgm:spPr/>
      <dgm:t>
        <a:bodyPr/>
        <a:lstStyle/>
        <a:p>
          <a:endParaRPr lang="en-US"/>
        </a:p>
      </dgm:t>
    </dgm:pt>
    <dgm:pt modelId="{FDFC4517-A708-4589-9B98-B407C478369D}" type="pres">
      <dgm:prSet presAssocID="{8AAA2FDE-27FE-4FC6-B796-25999DFD519A}" presName="diagram" presStyleCnt="0">
        <dgm:presLayoutVars>
          <dgm:dir/>
          <dgm:resizeHandles/>
        </dgm:presLayoutVars>
      </dgm:prSet>
      <dgm:spPr/>
    </dgm:pt>
    <dgm:pt modelId="{DB098404-5B50-4B11-8296-B52AF91C8A2E}" type="pres">
      <dgm:prSet presAssocID="{09212B87-4F0C-4BA1-B4F0-F1D577A6D746}" presName="firstNode" presStyleLbl="node1" presStyleIdx="0" presStyleCnt="5">
        <dgm:presLayoutVars>
          <dgm:bulletEnabled val="1"/>
        </dgm:presLayoutVars>
      </dgm:prSet>
      <dgm:spPr>
        <a:prstGeom prst="rect">
          <a:avLst/>
        </a:prstGeom>
      </dgm:spPr>
    </dgm:pt>
    <dgm:pt modelId="{11CC6ABF-3BC1-4860-B153-FFD5EEF5631E}" type="pres">
      <dgm:prSet presAssocID="{D8E938E0-D5B2-46AA-9767-E0BB2B018423}" presName="sibTrans" presStyleLbl="sibTrans2D1" presStyleIdx="0" presStyleCnt="4"/>
      <dgm:spPr/>
    </dgm:pt>
    <dgm:pt modelId="{47383811-65ED-4D63-B797-A51458B5F3F1}" type="pres">
      <dgm:prSet presAssocID="{3FDC58F5-2758-4431-929C-60772B55CD79}" presName="middleNode" presStyleCnt="0"/>
      <dgm:spPr/>
    </dgm:pt>
    <dgm:pt modelId="{0DB7940C-E7CE-418F-9887-3567C187764E}" type="pres">
      <dgm:prSet presAssocID="{3FDC58F5-2758-4431-929C-60772B55CD79}" presName="padding" presStyleLbl="node1" presStyleIdx="0" presStyleCnt="5"/>
      <dgm:spPr/>
    </dgm:pt>
    <dgm:pt modelId="{345BD341-B1D6-4DE8-BDAB-C583CF7707A2}" type="pres">
      <dgm:prSet presAssocID="{3FDC58F5-2758-4431-929C-60772B55CD79}" presName="shape" presStyleLbl="node1" presStyleIdx="1" presStyleCnt="5" custScaleX="146411" custScaleY="146411" custLinFactX="26008" custLinFactNeighborX="100000">
        <dgm:presLayoutVars>
          <dgm:bulletEnabled val="1"/>
        </dgm:presLayoutVars>
      </dgm:prSet>
      <dgm:spPr>
        <a:prstGeom prst="rect">
          <a:avLst/>
        </a:prstGeom>
      </dgm:spPr>
    </dgm:pt>
    <dgm:pt modelId="{3A624CC0-000D-45E8-A4E4-ACF6398201E0}" type="pres">
      <dgm:prSet presAssocID="{79E5F921-48D2-4CA4-8AAA-C71972799A1F}" presName="sibTrans" presStyleLbl="sibTrans2D1" presStyleIdx="1" presStyleCnt="4"/>
      <dgm:spPr/>
    </dgm:pt>
    <dgm:pt modelId="{1050E0D2-1690-4E20-9CE4-C1F2A6E4667C}" type="pres">
      <dgm:prSet presAssocID="{B8012935-081B-483B-8CB4-3D456DF8C015}" presName="middleNode" presStyleCnt="0"/>
      <dgm:spPr/>
    </dgm:pt>
    <dgm:pt modelId="{A007B6BD-88F7-42A9-9A57-929438C3A633}" type="pres">
      <dgm:prSet presAssocID="{B8012935-081B-483B-8CB4-3D456DF8C015}" presName="padding" presStyleLbl="node1" presStyleIdx="1" presStyleCnt="5"/>
      <dgm:spPr/>
    </dgm:pt>
    <dgm:pt modelId="{F8E4251E-BC78-4257-B282-2F725000D7C7}" type="pres">
      <dgm:prSet presAssocID="{B8012935-081B-483B-8CB4-3D456DF8C015}" presName="shape" presStyleLbl="node1" presStyleIdx="2" presStyleCnt="5" custScaleX="146411" custScaleY="146411" custLinFactX="26008" custLinFactNeighborX="100000">
        <dgm:presLayoutVars>
          <dgm:bulletEnabled val="1"/>
        </dgm:presLayoutVars>
      </dgm:prSet>
      <dgm:spPr>
        <a:prstGeom prst="rect">
          <a:avLst/>
        </a:prstGeom>
      </dgm:spPr>
    </dgm:pt>
    <dgm:pt modelId="{A3D26E84-E32B-4C5F-B833-832C5E9BF0DD}" type="pres">
      <dgm:prSet presAssocID="{D94B2A62-FBE4-4DE2-923C-6BF6D8C34F1F}" presName="sibTrans" presStyleLbl="sibTrans2D1" presStyleIdx="2" presStyleCnt="4"/>
      <dgm:spPr/>
    </dgm:pt>
    <dgm:pt modelId="{F6FB63B5-943D-4DEE-BBE8-4C79B4B9A1A6}" type="pres">
      <dgm:prSet presAssocID="{F3CBA20D-D8C5-43B2-87D8-8A799895D209}" presName="middleNode" presStyleCnt="0"/>
      <dgm:spPr/>
    </dgm:pt>
    <dgm:pt modelId="{5625F0B3-E804-4A87-972D-4E4483AB9894}" type="pres">
      <dgm:prSet presAssocID="{F3CBA20D-D8C5-43B2-87D8-8A799895D209}" presName="padding" presStyleLbl="node1" presStyleIdx="2" presStyleCnt="5"/>
      <dgm:spPr/>
    </dgm:pt>
    <dgm:pt modelId="{42E0AFFB-4415-4A50-93F3-57DB5265FDEA}" type="pres">
      <dgm:prSet presAssocID="{F3CBA20D-D8C5-43B2-87D8-8A799895D209}" presName="shape" presStyleLbl="node1" presStyleIdx="3" presStyleCnt="5" custScaleX="146411" custScaleY="146411">
        <dgm:presLayoutVars>
          <dgm:bulletEnabled val="1"/>
        </dgm:presLayoutVars>
      </dgm:prSet>
      <dgm:spPr>
        <a:prstGeom prst="rect">
          <a:avLst/>
        </a:prstGeom>
      </dgm:spPr>
    </dgm:pt>
    <dgm:pt modelId="{EAF68642-B3DF-4A4C-8C36-F3A1E448E01C}" type="pres">
      <dgm:prSet presAssocID="{25DCF085-2B2B-4ED6-8CFB-4FBCC3281A28}" presName="sibTrans" presStyleLbl="sibTrans2D1" presStyleIdx="3" presStyleCnt="4"/>
      <dgm:spPr/>
    </dgm:pt>
    <dgm:pt modelId="{A32A8177-7DC1-48E2-A4E3-069453FE51B5}" type="pres">
      <dgm:prSet presAssocID="{B4E9A01E-F619-479F-AF3F-433508683879}" presName="lastNode" presStyleLbl="node1" presStyleIdx="4" presStyleCnt="5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27DA9811-E399-4E57-A98A-5E08114BC394}" srcId="{8AAA2FDE-27FE-4FC6-B796-25999DFD519A}" destId="{B4E9A01E-F619-479F-AF3F-433508683879}" srcOrd="4" destOrd="0" parTransId="{03BD0290-513A-4B12-B6D7-07001F422C90}" sibTransId="{6B92AA60-2B80-45EB-8F95-4D0E141BF6E0}"/>
    <dgm:cxn modelId="{280B0C35-F0DD-4839-9067-D7629D5AF047}" srcId="{8AAA2FDE-27FE-4FC6-B796-25999DFD519A}" destId="{09212B87-4F0C-4BA1-B4F0-F1D577A6D746}" srcOrd="0" destOrd="0" parTransId="{2F0CC60B-A2D2-433F-8394-E27360AC81E0}" sibTransId="{D8E938E0-D5B2-46AA-9767-E0BB2B018423}"/>
    <dgm:cxn modelId="{2E523273-0D64-4678-957A-AD0F753EB236}" type="presOf" srcId="{3FDC58F5-2758-4431-929C-60772B55CD79}" destId="{345BD341-B1D6-4DE8-BDAB-C583CF7707A2}" srcOrd="0" destOrd="0" presId="urn:microsoft.com/office/officeart/2005/8/layout/bProcess2"/>
    <dgm:cxn modelId="{AD9EEB53-9198-49EB-822F-8F2A343EE1F7}" type="presOf" srcId="{09212B87-4F0C-4BA1-B4F0-F1D577A6D746}" destId="{DB098404-5B50-4B11-8296-B52AF91C8A2E}" srcOrd="0" destOrd="0" presId="urn:microsoft.com/office/officeart/2005/8/layout/bProcess2"/>
    <dgm:cxn modelId="{A704677F-E5E2-4CD0-9413-A58800AE61A8}" type="presOf" srcId="{79E5F921-48D2-4CA4-8AAA-C71972799A1F}" destId="{3A624CC0-000D-45E8-A4E4-ACF6398201E0}" srcOrd="0" destOrd="0" presId="urn:microsoft.com/office/officeart/2005/8/layout/bProcess2"/>
    <dgm:cxn modelId="{9D82AAAE-1AF8-41F6-B5BE-976FF85F2BE6}" type="presOf" srcId="{D94B2A62-FBE4-4DE2-923C-6BF6D8C34F1F}" destId="{A3D26E84-E32B-4C5F-B833-832C5E9BF0DD}" srcOrd="0" destOrd="0" presId="urn:microsoft.com/office/officeart/2005/8/layout/bProcess2"/>
    <dgm:cxn modelId="{93EC95B5-41E3-49BB-8F58-303FE494ACC8}" srcId="{8AAA2FDE-27FE-4FC6-B796-25999DFD519A}" destId="{F3CBA20D-D8C5-43B2-87D8-8A799895D209}" srcOrd="3" destOrd="0" parTransId="{BC60FEB1-FD41-4824-8923-B98D3BB7545F}" sibTransId="{25DCF085-2B2B-4ED6-8CFB-4FBCC3281A28}"/>
    <dgm:cxn modelId="{865FE1BF-4C7E-4E65-9EAD-7D9588A54415}" type="presOf" srcId="{D8E938E0-D5B2-46AA-9767-E0BB2B018423}" destId="{11CC6ABF-3BC1-4860-B153-FFD5EEF5631E}" srcOrd="0" destOrd="0" presId="urn:microsoft.com/office/officeart/2005/8/layout/bProcess2"/>
    <dgm:cxn modelId="{97296FCB-DA93-4CA6-814C-D5057BDB1E41}" type="presOf" srcId="{8AAA2FDE-27FE-4FC6-B796-25999DFD519A}" destId="{FDFC4517-A708-4589-9B98-B407C478369D}" srcOrd="0" destOrd="0" presId="urn:microsoft.com/office/officeart/2005/8/layout/bProcess2"/>
    <dgm:cxn modelId="{83DD02D6-6A4C-4B47-A0F1-ED4752691336}" type="presOf" srcId="{25DCF085-2B2B-4ED6-8CFB-4FBCC3281A28}" destId="{EAF68642-B3DF-4A4C-8C36-F3A1E448E01C}" srcOrd="0" destOrd="0" presId="urn:microsoft.com/office/officeart/2005/8/layout/bProcess2"/>
    <dgm:cxn modelId="{547D30E9-3E0C-466F-9654-F774FCC07D6B}" type="presOf" srcId="{F3CBA20D-D8C5-43B2-87D8-8A799895D209}" destId="{42E0AFFB-4415-4A50-93F3-57DB5265FDEA}" srcOrd="0" destOrd="0" presId="urn:microsoft.com/office/officeart/2005/8/layout/bProcess2"/>
    <dgm:cxn modelId="{D0779AFA-589E-44E9-881E-15BC1B8E268E}" type="presOf" srcId="{B4E9A01E-F619-479F-AF3F-433508683879}" destId="{A32A8177-7DC1-48E2-A4E3-069453FE51B5}" srcOrd="0" destOrd="0" presId="urn:microsoft.com/office/officeart/2005/8/layout/bProcess2"/>
    <dgm:cxn modelId="{366DE1FB-07C1-4EAA-91CD-00D4E5734B60}" srcId="{8AAA2FDE-27FE-4FC6-B796-25999DFD519A}" destId="{3FDC58F5-2758-4431-929C-60772B55CD79}" srcOrd="1" destOrd="0" parTransId="{62F8B773-A8F8-44A6-A732-303D1B6A6325}" sibTransId="{79E5F921-48D2-4CA4-8AAA-C71972799A1F}"/>
    <dgm:cxn modelId="{3FE42BFC-B34A-4369-823A-89CD0006D3C6}" type="presOf" srcId="{B8012935-081B-483B-8CB4-3D456DF8C015}" destId="{F8E4251E-BC78-4257-B282-2F725000D7C7}" srcOrd="0" destOrd="0" presId="urn:microsoft.com/office/officeart/2005/8/layout/bProcess2"/>
    <dgm:cxn modelId="{01D10BFF-1278-4615-997C-A5FEAD5CAF2D}" srcId="{8AAA2FDE-27FE-4FC6-B796-25999DFD519A}" destId="{B8012935-081B-483B-8CB4-3D456DF8C015}" srcOrd="2" destOrd="0" parTransId="{FF760BE6-F64D-4AC8-A089-2891BB7F5A54}" sibTransId="{D94B2A62-FBE4-4DE2-923C-6BF6D8C34F1F}"/>
    <dgm:cxn modelId="{E78A3639-ACD5-434F-B60E-846DED6B7946}" type="presParOf" srcId="{FDFC4517-A708-4589-9B98-B407C478369D}" destId="{DB098404-5B50-4B11-8296-B52AF91C8A2E}" srcOrd="0" destOrd="0" presId="urn:microsoft.com/office/officeart/2005/8/layout/bProcess2"/>
    <dgm:cxn modelId="{F697D7FE-0B53-4E09-B531-F5DD5B70B40C}" type="presParOf" srcId="{FDFC4517-A708-4589-9B98-B407C478369D}" destId="{11CC6ABF-3BC1-4860-B153-FFD5EEF5631E}" srcOrd="1" destOrd="0" presId="urn:microsoft.com/office/officeart/2005/8/layout/bProcess2"/>
    <dgm:cxn modelId="{717D4CEE-7482-4346-915C-7A09CB1CC6F1}" type="presParOf" srcId="{FDFC4517-A708-4589-9B98-B407C478369D}" destId="{47383811-65ED-4D63-B797-A51458B5F3F1}" srcOrd="2" destOrd="0" presId="urn:microsoft.com/office/officeart/2005/8/layout/bProcess2"/>
    <dgm:cxn modelId="{2F8BF833-6B15-4E16-B65B-A3BEB07BFC28}" type="presParOf" srcId="{47383811-65ED-4D63-B797-A51458B5F3F1}" destId="{0DB7940C-E7CE-418F-9887-3567C187764E}" srcOrd="0" destOrd="0" presId="urn:microsoft.com/office/officeart/2005/8/layout/bProcess2"/>
    <dgm:cxn modelId="{37E9A4A2-B5B6-4CE5-9A34-46DD013D6C7F}" type="presParOf" srcId="{47383811-65ED-4D63-B797-A51458B5F3F1}" destId="{345BD341-B1D6-4DE8-BDAB-C583CF7707A2}" srcOrd="1" destOrd="0" presId="urn:microsoft.com/office/officeart/2005/8/layout/bProcess2"/>
    <dgm:cxn modelId="{D2D4417E-FA2F-4D6D-B72B-20A2A63F597B}" type="presParOf" srcId="{FDFC4517-A708-4589-9B98-B407C478369D}" destId="{3A624CC0-000D-45E8-A4E4-ACF6398201E0}" srcOrd="3" destOrd="0" presId="urn:microsoft.com/office/officeart/2005/8/layout/bProcess2"/>
    <dgm:cxn modelId="{44DC2ACE-F658-4975-A1CB-C697BF46AF0C}" type="presParOf" srcId="{FDFC4517-A708-4589-9B98-B407C478369D}" destId="{1050E0D2-1690-4E20-9CE4-C1F2A6E4667C}" srcOrd="4" destOrd="0" presId="urn:microsoft.com/office/officeart/2005/8/layout/bProcess2"/>
    <dgm:cxn modelId="{2F1E45C5-897F-417E-B0ED-11A2D677C957}" type="presParOf" srcId="{1050E0D2-1690-4E20-9CE4-C1F2A6E4667C}" destId="{A007B6BD-88F7-42A9-9A57-929438C3A633}" srcOrd="0" destOrd="0" presId="urn:microsoft.com/office/officeart/2005/8/layout/bProcess2"/>
    <dgm:cxn modelId="{99709693-DE63-43AF-A77C-492F7F62E529}" type="presParOf" srcId="{1050E0D2-1690-4E20-9CE4-C1F2A6E4667C}" destId="{F8E4251E-BC78-4257-B282-2F725000D7C7}" srcOrd="1" destOrd="0" presId="urn:microsoft.com/office/officeart/2005/8/layout/bProcess2"/>
    <dgm:cxn modelId="{C79658EF-CB01-496F-A213-08F4A9F9409E}" type="presParOf" srcId="{FDFC4517-A708-4589-9B98-B407C478369D}" destId="{A3D26E84-E32B-4C5F-B833-832C5E9BF0DD}" srcOrd="5" destOrd="0" presId="urn:microsoft.com/office/officeart/2005/8/layout/bProcess2"/>
    <dgm:cxn modelId="{554A1148-9DD4-4EED-976F-6AE1DCAE7F59}" type="presParOf" srcId="{FDFC4517-A708-4589-9B98-B407C478369D}" destId="{F6FB63B5-943D-4DEE-BBE8-4C79B4B9A1A6}" srcOrd="6" destOrd="0" presId="urn:microsoft.com/office/officeart/2005/8/layout/bProcess2"/>
    <dgm:cxn modelId="{585E439E-096E-4E7D-A8F8-D8879DCE7BBD}" type="presParOf" srcId="{F6FB63B5-943D-4DEE-BBE8-4C79B4B9A1A6}" destId="{5625F0B3-E804-4A87-972D-4E4483AB9894}" srcOrd="0" destOrd="0" presId="urn:microsoft.com/office/officeart/2005/8/layout/bProcess2"/>
    <dgm:cxn modelId="{37A4A56A-ECFC-42F9-8645-3F9AFBA4E658}" type="presParOf" srcId="{F6FB63B5-943D-4DEE-BBE8-4C79B4B9A1A6}" destId="{42E0AFFB-4415-4A50-93F3-57DB5265FDEA}" srcOrd="1" destOrd="0" presId="urn:microsoft.com/office/officeart/2005/8/layout/bProcess2"/>
    <dgm:cxn modelId="{29DCB301-562A-40E8-AFAD-22F15D6385C9}" type="presParOf" srcId="{FDFC4517-A708-4589-9B98-B407C478369D}" destId="{EAF68642-B3DF-4A4C-8C36-F3A1E448E01C}" srcOrd="7" destOrd="0" presId="urn:microsoft.com/office/officeart/2005/8/layout/bProcess2"/>
    <dgm:cxn modelId="{71431170-F584-4A08-8DB1-6D4ACBEF38FE}" type="presParOf" srcId="{FDFC4517-A708-4589-9B98-B407C478369D}" destId="{A32A8177-7DC1-48E2-A4E3-069453FE51B5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860F0B-9AAE-405D-A514-2C5053C22C61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E2FD49-B8CA-42FE-97F2-F9E7379CF25A}">
      <dgm:prSet custT="1"/>
      <dgm:spPr>
        <a:solidFill>
          <a:schemeClr val="accent5">
            <a:lumMod val="50000"/>
          </a:scheme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en-US" sz="1600" b="1" dirty="0"/>
            <a:t>VENTURE CAPITAL</a:t>
          </a:r>
        </a:p>
      </dgm:t>
    </dgm:pt>
    <dgm:pt modelId="{DF3BC557-1F19-42BA-B715-537996C868E8}" type="parTrans" cxnId="{B207111D-8DDA-4C33-8ECB-5F3432E78749}">
      <dgm:prSet/>
      <dgm:spPr/>
      <dgm:t>
        <a:bodyPr/>
        <a:lstStyle/>
        <a:p>
          <a:endParaRPr lang="en-US"/>
        </a:p>
      </dgm:t>
    </dgm:pt>
    <dgm:pt modelId="{838F12A1-64F5-4975-864C-EB373BDA7E76}" type="sibTrans" cxnId="{B207111D-8DDA-4C33-8ECB-5F3432E78749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CD02DB5A-2D22-450F-AA59-D2B912A13757}">
      <dgm:prSet/>
      <dgm:spPr>
        <a:solidFill>
          <a:schemeClr val="accent5">
            <a:lumMod val="50000"/>
          </a:scheme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en-US" b="1" dirty="0"/>
            <a:t>DIRECT LOAN &amp; GRANT PROGRAMS</a:t>
          </a:r>
        </a:p>
      </dgm:t>
    </dgm:pt>
    <dgm:pt modelId="{A5371101-F04F-41FE-B7D3-599265D5BA02}" type="parTrans" cxnId="{368305E4-2071-409C-9FF4-72695F685BF6}">
      <dgm:prSet/>
      <dgm:spPr/>
      <dgm:t>
        <a:bodyPr/>
        <a:lstStyle/>
        <a:p>
          <a:endParaRPr lang="en-US"/>
        </a:p>
      </dgm:t>
    </dgm:pt>
    <dgm:pt modelId="{1470B8AF-92A2-4310-9C15-A65AA1BE8629}" type="sibTrans" cxnId="{368305E4-2071-409C-9FF4-72695F685BF6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5CD83F41-4DC4-4F69-B6F7-8DECEAB1CAD6}">
      <dgm:prSet/>
      <dgm:spPr>
        <a:solidFill>
          <a:schemeClr val="accent5">
            <a:lumMod val="50000"/>
          </a:scheme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en-US" b="1" dirty="0"/>
            <a:t>REVOLVING LOAN FUNDS</a:t>
          </a:r>
        </a:p>
      </dgm:t>
    </dgm:pt>
    <dgm:pt modelId="{1D0816A3-829A-4FDC-86B4-3EB43E4915D0}" type="parTrans" cxnId="{E5A9CD47-1EA4-4859-AD91-32446C9B52FA}">
      <dgm:prSet/>
      <dgm:spPr/>
      <dgm:t>
        <a:bodyPr/>
        <a:lstStyle/>
        <a:p>
          <a:endParaRPr lang="en-US"/>
        </a:p>
      </dgm:t>
    </dgm:pt>
    <dgm:pt modelId="{A62F9C42-7862-450C-9479-A1982580184D}" type="sibTrans" cxnId="{E5A9CD47-1EA4-4859-AD91-32446C9B52FA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0B2E390F-8220-4C49-B013-8DA78CD76459}">
      <dgm:prSet/>
      <dgm:spPr>
        <a:solidFill>
          <a:schemeClr val="accent5">
            <a:lumMod val="50000"/>
          </a:scheme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en-US" b="1" dirty="0"/>
            <a:t>UTILITY DISCOUNTS</a:t>
          </a:r>
        </a:p>
      </dgm:t>
    </dgm:pt>
    <dgm:pt modelId="{1684505D-602A-4151-92E6-4A3C78F63240}" type="parTrans" cxnId="{0B1BCF2A-84AF-419F-AEA4-522082CD849F}">
      <dgm:prSet/>
      <dgm:spPr/>
      <dgm:t>
        <a:bodyPr/>
        <a:lstStyle/>
        <a:p>
          <a:endParaRPr lang="en-US"/>
        </a:p>
      </dgm:t>
    </dgm:pt>
    <dgm:pt modelId="{C4506D5A-CB11-4348-BDAE-A754F48FDB1F}" type="sibTrans" cxnId="{0B1BCF2A-84AF-419F-AEA4-522082CD849F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739BE216-132F-4E63-9A33-8768B5987F83}">
      <dgm:prSet/>
      <dgm:spPr>
        <a:solidFill>
          <a:schemeClr val="accent5">
            <a:lumMod val="50000"/>
          </a:scheme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en-US" b="1" dirty="0"/>
            <a:t>SMALL-ISSUE FINANCING</a:t>
          </a:r>
        </a:p>
      </dgm:t>
    </dgm:pt>
    <dgm:pt modelId="{86BAFA50-12AC-4A28-A23E-034E2BADE69B}" type="parTrans" cxnId="{7E01B64E-09A4-423D-ABDF-E56B25869F4E}">
      <dgm:prSet/>
      <dgm:spPr/>
      <dgm:t>
        <a:bodyPr/>
        <a:lstStyle/>
        <a:p>
          <a:endParaRPr lang="en-US"/>
        </a:p>
      </dgm:t>
    </dgm:pt>
    <dgm:pt modelId="{9FB42F96-7B8C-4E1C-B1AA-EDD3A7D59A93}" type="sibTrans" cxnId="{7E01B64E-09A4-423D-ABDF-E56B25869F4E}">
      <dgm:prSet/>
      <dgm:spPr>
        <a:noFill/>
      </dgm:spPr>
      <dgm:t>
        <a:bodyPr/>
        <a:lstStyle/>
        <a:p>
          <a:endParaRPr lang="en-US"/>
        </a:p>
      </dgm:t>
    </dgm:pt>
    <dgm:pt modelId="{0D0438BC-4BB3-4692-BFA1-963665ADB87D}">
      <dgm:prSet/>
      <dgm:spPr>
        <a:solidFill>
          <a:schemeClr val="accent5">
            <a:lumMod val="50000"/>
          </a:scheme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en-US" b="1" dirty="0"/>
            <a:t>LOAN GUARANTEES </a:t>
          </a:r>
        </a:p>
      </dgm:t>
    </dgm:pt>
    <dgm:pt modelId="{EDA6DD9D-01DC-4198-8FDA-CD7DBDFF89B9}" type="parTrans" cxnId="{78510658-4B07-472A-955C-DA5F2D5F46F2}">
      <dgm:prSet/>
      <dgm:spPr/>
      <dgm:t>
        <a:bodyPr/>
        <a:lstStyle/>
        <a:p>
          <a:endParaRPr lang="en-US"/>
        </a:p>
      </dgm:t>
    </dgm:pt>
    <dgm:pt modelId="{A11BC799-2592-4C48-A960-25C4809C573B}" type="sibTrans" cxnId="{78510658-4B07-472A-955C-DA5F2D5F46F2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9B849598-E758-4F6F-B7F8-C5870496B67F}">
      <dgm:prSet custT="1"/>
      <dgm:spPr>
        <a:solidFill>
          <a:schemeClr val="accent5">
            <a:lumMod val="50000"/>
          </a:scheme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en-US" sz="1600" b="1" dirty="0"/>
            <a:t>AID FOR RENOVATION OR  EXPANSION</a:t>
          </a:r>
        </a:p>
      </dgm:t>
    </dgm:pt>
    <dgm:pt modelId="{8714358C-9675-43AE-AFD0-A0B2AD24F001}" type="parTrans" cxnId="{D4744C88-3143-4073-916E-CB1E813B662C}">
      <dgm:prSet/>
      <dgm:spPr/>
      <dgm:t>
        <a:bodyPr/>
        <a:lstStyle/>
        <a:p>
          <a:endParaRPr lang="en-US"/>
        </a:p>
      </dgm:t>
    </dgm:pt>
    <dgm:pt modelId="{B087F7CD-2A1B-4895-A2CD-30BB76238832}" type="sibTrans" cxnId="{D4744C88-3143-4073-916E-CB1E813B662C}">
      <dgm:prSet/>
      <dgm:spPr/>
      <dgm:t>
        <a:bodyPr/>
        <a:lstStyle/>
        <a:p>
          <a:endParaRPr lang="en-US"/>
        </a:p>
      </dgm:t>
    </dgm:pt>
    <dgm:pt modelId="{6AFAAC89-FB4F-4191-AAE5-536E6730B7FA}" type="pres">
      <dgm:prSet presAssocID="{3A860F0B-9AAE-405D-A514-2C5053C22C61}" presName="diagram" presStyleCnt="0">
        <dgm:presLayoutVars>
          <dgm:dir/>
          <dgm:resizeHandles/>
        </dgm:presLayoutVars>
      </dgm:prSet>
      <dgm:spPr/>
    </dgm:pt>
    <dgm:pt modelId="{8B698DA0-7516-49D8-A952-B7FC930870D9}" type="pres">
      <dgm:prSet presAssocID="{C2E2FD49-B8CA-42FE-97F2-F9E7379CF25A}" presName="firstNode" presStyleLbl="node1" presStyleIdx="0" presStyleCnt="7" custScaleX="110000" custScaleY="110000">
        <dgm:presLayoutVars>
          <dgm:bulletEnabled val="1"/>
        </dgm:presLayoutVars>
      </dgm:prSet>
      <dgm:spPr>
        <a:prstGeom prst="foldedCorner">
          <a:avLst/>
        </a:prstGeom>
      </dgm:spPr>
    </dgm:pt>
    <dgm:pt modelId="{AA958A91-A882-4849-8E1C-64C67AA4B0AE}" type="pres">
      <dgm:prSet presAssocID="{838F12A1-64F5-4975-864C-EB373BDA7E76}" presName="sibTrans" presStyleLbl="sibTrans2D1" presStyleIdx="0" presStyleCnt="6" custAng="17689561" custLinFactX="51748" custLinFactY="-100000" custLinFactNeighborX="100000" custLinFactNeighborY="-112230"/>
      <dgm:spPr/>
    </dgm:pt>
    <dgm:pt modelId="{99FDA2E0-B31D-4619-8CF3-5E4C47156F42}" type="pres">
      <dgm:prSet presAssocID="{CD02DB5A-2D22-450F-AA59-D2B912A13757}" presName="middleNode" presStyleCnt="0"/>
      <dgm:spPr/>
    </dgm:pt>
    <dgm:pt modelId="{9B6EEBAE-2CDC-4D4C-944D-138C16C80A64}" type="pres">
      <dgm:prSet presAssocID="{CD02DB5A-2D22-450F-AA59-D2B912A13757}" presName="padding" presStyleLbl="node1" presStyleIdx="0" presStyleCnt="7"/>
      <dgm:spPr/>
    </dgm:pt>
    <dgm:pt modelId="{10D9DA12-6BF5-4AC3-8735-60754E4E6025}" type="pres">
      <dgm:prSet presAssocID="{CD02DB5A-2D22-450F-AA59-D2B912A13757}" presName="shape" presStyleLbl="node1" presStyleIdx="1" presStyleCnt="7" custScaleX="161051" custScaleY="161051" custLinFactX="11562" custLinFactNeighborX="100000">
        <dgm:presLayoutVars>
          <dgm:bulletEnabled val="1"/>
        </dgm:presLayoutVars>
      </dgm:prSet>
      <dgm:spPr>
        <a:prstGeom prst="foldedCorner">
          <a:avLst/>
        </a:prstGeom>
      </dgm:spPr>
    </dgm:pt>
    <dgm:pt modelId="{9D6CD4ED-C9D3-4CD4-911B-738273C6E2E5}" type="pres">
      <dgm:prSet presAssocID="{1470B8AF-92A2-4310-9C15-A65AA1BE8629}" presName="sibTrans" presStyleLbl="sibTrans2D1" presStyleIdx="1" presStyleCnt="6"/>
      <dgm:spPr/>
    </dgm:pt>
    <dgm:pt modelId="{A1B4A0D3-E9CE-4390-A8E1-BADF59C6AF77}" type="pres">
      <dgm:prSet presAssocID="{5CD83F41-4DC4-4F69-B6F7-8DECEAB1CAD6}" presName="middleNode" presStyleCnt="0"/>
      <dgm:spPr/>
    </dgm:pt>
    <dgm:pt modelId="{0CEAF666-02A2-41B9-A9C7-6EFDFD632673}" type="pres">
      <dgm:prSet presAssocID="{5CD83F41-4DC4-4F69-B6F7-8DECEAB1CAD6}" presName="padding" presStyleLbl="node1" presStyleIdx="1" presStyleCnt="7"/>
      <dgm:spPr/>
    </dgm:pt>
    <dgm:pt modelId="{AFDA6D22-9119-4755-8C0A-C6784A66CD94}" type="pres">
      <dgm:prSet presAssocID="{5CD83F41-4DC4-4F69-B6F7-8DECEAB1CAD6}" presName="shape" presStyleLbl="node1" presStyleIdx="2" presStyleCnt="7" custScaleX="161051" custScaleY="161051" custLinFactX="11562" custLinFactNeighborX="100000">
        <dgm:presLayoutVars>
          <dgm:bulletEnabled val="1"/>
        </dgm:presLayoutVars>
      </dgm:prSet>
      <dgm:spPr>
        <a:prstGeom prst="foldedCorner">
          <a:avLst/>
        </a:prstGeom>
      </dgm:spPr>
    </dgm:pt>
    <dgm:pt modelId="{A6623D42-4685-4ABA-BC20-77FB9188E808}" type="pres">
      <dgm:prSet presAssocID="{A62F9C42-7862-450C-9479-A1982580184D}" presName="sibTrans" presStyleLbl="sibTrans2D1" presStyleIdx="2" presStyleCnt="6" custAng="7055165" custLinFactX="200000" custLinFactY="100000" custLinFactNeighborX="232829" custLinFactNeighborY="107691"/>
      <dgm:spPr/>
    </dgm:pt>
    <dgm:pt modelId="{43D85B48-3781-43A9-A098-E1B78782BA35}" type="pres">
      <dgm:prSet presAssocID="{0B2E390F-8220-4C49-B013-8DA78CD76459}" presName="middleNode" presStyleCnt="0"/>
      <dgm:spPr/>
    </dgm:pt>
    <dgm:pt modelId="{BD86EFDB-6F84-495F-893C-2D2BC6C3C01A}" type="pres">
      <dgm:prSet presAssocID="{0B2E390F-8220-4C49-B013-8DA78CD76459}" presName="padding" presStyleLbl="node1" presStyleIdx="2" presStyleCnt="7"/>
      <dgm:spPr/>
    </dgm:pt>
    <dgm:pt modelId="{2641C1ED-80CE-423C-88BD-75DA1DE3CB50}" type="pres">
      <dgm:prSet presAssocID="{0B2E390F-8220-4C49-B013-8DA78CD76459}" presName="shape" presStyleLbl="node1" presStyleIdx="3" presStyleCnt="7" custScaleX="161051" custScaleY="161051">
        <dgm:presLayoutVars>
          <dgm:bulletEnabled val="1"/>
        </dgm:presLayoutVars>
      </dgm:prSet>
      <dgm:spPr>
        <a:prstGeom prst="foldedCorner">
          <a:avLst/>
        </a:prstGeom>
      </dgm:spPr>
    </dgm:pt>
    <dgm:pt modelId="{239F1C46-15E4-4FAA-9EAF-19C9932C37F7}" type="pres">
      <dgm:prSet presAssocID="{C4506D5A-CB11-4348-BDAE-A754F48FDB1F}" presName="sibTrans" presStyleLbl="sibTrans2D1" presStyleIdx="3" presStyleCnt="6"/>
      <dgm:spPr/>
    </dgm:pt>
    <dgm:pt modelId="{E46E55E0-04C7-4A3B-862B-989BDF6F81A2}" type="pres">
      <dgm:prSet presAssocID="{739BE216-132F-4E63-9A33-8768B5987F83}" presName="middleNode" presStyleCnt="0"/>
      <dgm:spPr/>
    </dgm:pt>
    <dgm:pt modelId="{1084DA75-8A28-424D-B625-F30D940BB96F}" type="pres">
      <dgm:prSet presAssocID="{739BE216-132F-4E63-9A33-8768B5987F83}" presName="padding" presStyleLbl="node1" presStyleIdx="3" presStyleCnt="7"/>
      <dgm:spPr/>
    </dgm:pt>
    <dgm:pt modelId="{9BDD8975-7F98-4A45-9656-FD9C1E8728E8}" type="pres">
      <dgm:prSet presAssocID="{739BE216-132F-4E63-9A33-8768B5987F83}" presName="shape" presStyleLbl="node1" presStyleIdx="4" presStyleCnt="7" custScaleX="161051" custScaleY="161051">
        <dgm:presLayoutVars>
          <dgm:bulletEnabled val="1"/>
        </dgm:presLayoutVars>
      </dgm:prSet>
      <dgm:spPr>
        <a:prstGeom prst="foldedCorner">
          <a:avLst/>
        </a:prstGeom>
      </dgm:spPr>
    </dgm:pt>
    <dgm:pt modelId="{7BE5E458-8BC6-4296-8411-DDFBAAF98999}" type="pres">
      <dgm:prSet presAssocID="{9FB42F96-7B8C-4E1C-B1AA-EDD3A7D59A93}" presName="sibTrans" presStyleLbl="sibTrans2D1" presStyleIdx="4" presStyleCnt="6"/>
      <dgm:spPr/>
    </dgm:pt>
    <dgm:pt modelId="{AE316942-19D4-455B-A2BA-7E97E7EF8145}" type="pres">
      <dgm:prSet presAssocID="{0D0438BC-4BB3-4692-BFA1-963665ADB87D}" presName="middleNode" presStyleCnt="0"/>
      <dgm:spPr/>
    </dgm:pt>
    <dgm:pt modelId="{FE433E1D-D431-4CB8-9BB2-5C2587BA98E9}" type="pres">
      <dgm:prSet presAssocID="{0D0438BC-4BB3-4692-BFA1-963665ADB87D}" presName="padding" presStyleLbl="node1" presStyleIdx="4" presStyleCnt="7"/>
      <dgm:spPr/>
    </dgm:pt>
    <dgm:pt modelId="{98758425-CFA3-4D44-8EFE-7FC1EC13B559}" type="pres">
      <dgm:prSet presAssocID="{0D0438BC-4BB3-4692-BFA1-963665ADB87D}" presName="shape" presStyleLbl="node1" presStyleIdx="5" presStyleCnt="7" custScaleX="161051" custScaleY="161051" custLinFactX="11562" custLinFactNeighborX="100000">
        <dgm:presLayoutVars>
          <dgm:bulletEnabled val="1"/>
        </dgm:presLayoutVars>
      </dgm:prSet>
      <dgm:spPr>
        <a:prstGeom prst="foldedCorner">
          <a:avLst/>
        </a:prstGeom>
      </dgm:spPr>
    </dgm:pt>
    <dgm:pt modelId="{293746C2-ED04-4601-B3FF-0A1D813EFF18}" type="pres">
      <dgm:prSet presAssocID="{A11BC799-2592-4C48-A960-25C4809C573B}" presName="sibTrans" presStyleLbl="sibTrans2D1" presStyleIdx="5" presStyleCnt="6" custAng="3541956" custLinFactX="-35057" custLinFactY="-99206" custLinFactNeighborX="-100000" custLinFactNeighborY="-100000"/>
      <dgm:spPr/>
    </dgm:pt>
    <dgm:pt modelId="{812FE0C3-680D-4E92-9BBE-B0ED5D3314D8}" type="pres">
      <dgm:prSet presAssocID="{9B849598-E758-4F6F-B7F8-C5870496B67F}" presName="lastNode" presStyleLbl="node1" presStyleIdx="6" presStyleCnt="7" custScaleX="110000" custScaleY="110000" custLinFactY="-39188" custLinFactNeighborY="-100000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B207111D-8DDA-4C33-8ECB-5F3432E78749}" srcId="{3A860F0B-9AAE-405D-A514-2C5053C22C61}" destId="{C2E2FD49-B8CA-42FE-97F2-F9E7379CF25A}" srcOrd="0" destOrd="0" parTransId="{DF3BC557-1F19-42BA-B715-537996C868E8}" sibTransId="{838F12A1-64F5-4975-864C-EB373BDA7E76}"/>
    <dgm:cxn modelId="{BC2FA827-7E46-45B2-B72D-F8B369D13710}" type="presOf" srcId="{0D0438BC-4BB3-4692-BFA1-963665ADB87D}" destId="{98758425-CFA3-4D44-8EFE-7FC1EC13B559}" srcOrd="0" destOrd="0" presId="urn:microsoft.com/office/officeart/2005/8/layout/bProcess2"/>
    <dgm:cxn modelId="{0B1BCF2A-84AF-419F-AEA4-522082CD849F}" srcId="{3A860F0B-9AAE-405D-A514-2C5053C22C61}" destId="{0B2E390F-8220-4C49-B013-8DA78CD76459}" srcOrd="3" destOrd="0" parTransId="{1684505D-602A-4151-92E6-4A3C78F63240}" sibTransId="{C4506D5A-CB11-4348-BDAE-A754F48FDB1F}"/>
    <dgm:cxn modelId="{AA60F434-0002-46D4-86EC-57689E0A42B7}" type="presOf" srcId="{1470B8AF-92A2-4310-9C15-A65AA1BE8629}" destId="{9D6CD4ED-C9D3-4CD4-911B-738273C6E2E5}" srcOrd="0" destOrd="0" presId="urn:microsoft.com/office/officeart/2005/8/layout/bProcess2"/>
    <dgm:cxn modelId="{E5A9CD47-1EA4-4859-AD91-32446C9B52FA}" srcId="{3A860F0B-9AAE-405D-A514-2C5053C22C61}" destId="{5CD83F41-4DC4-4F69-B6F7-8DECEAB1CAD6}" srcOrd="2" destOrd="0" parTransId="{1D0816A3-829A-4FDC-86B4-3EB43E4915D0}" sibTransId="{A62F9C42-7862-450C-9479-A1982580184D}"/>
    <dgm:cxn modelId="{7E01B64E-09A4-423D-ABDF-E56B25869F4E}" srcId="{3A860F0B-9AAE-405D-A514-2C5053C22C61}" destId="{739BE216-132F-4E63-9A33-8768B5987F83}" srcOrd="4" destOrd="0" parTransId="{86BAFA50-12AC-4A28-A23E-034E2BADE69B}" sibTransId="{9FB42F96-7B8C-4E1C-B1AA-EDD3A7D59A93}"/>
    <dgm:cxn modelId="{F4250956-7C2E-4E2D-B204-BDEBC7D8A220}" type="presOf" srcId="{5CD83F41-4DC4-4F69-B6F7-8DECEAB1CAD6}" destId="{AFDA6D22-9119-4755-8C0A-C6784A66CD94}" srcOrd="0" destOrd="0" presId="urn:microsoft.com/office/officeart/2005/8/layout/bProcess2"/>
    <dgm:cxn modelId="{78510658-4B07-472A-955C-DA5F2D5F46F2}" srcId="{3A860F0B-9AAE-405D-A514-2C5053C22C61}" destId="{0D0438BC-4BB3-4692-BFA1-963665ADB87D}" srcOrd="5" destOrd="0" parTransId="{EDA6DD9D-01DC-4198-8FDA-CD7DBDFF89B9}" sibTransId="{A11BC799-2592-4C48-A960-25C4809C573B}"/>
    <dgm:cxn modelId="{B0F2E359-BAC3-4651-87C0-1AED951DBF09}" type="presOf" srcId="{739BE216-132F-4E63-9A33-8768B5987F83}" destId="{9BDD8975-7F98-4A45-9656-FD9C1E8728E8}" srcOrd="0" destOrd="0" presId="urn:microsoft.com/office/officeart/2005/8/layout/bProcess2"/>
    <dgm:cxn modelId="{60D1F97B-F7FD-4412-AC1B-D26FBB070B89}" type="presOf" srcId="{C2E2FD49-B8CA-42FE-97F2-F9E7379CF25A}" destId="{8B698DA0-7516-49D8-A952-B7FC930870D9}" srcOrd="0" destOrd="0" presId="urn:microsoft.com/office/officeart/2005/8/layout/bProcess2"/>
    <dgm:cxn modelId="{D4744C88-3143-4073-916E-CB1E813B662C}" srcId="{3A860F0B-9AAE-405D-A514-2C5053C22C61}" destId="{9B849598-E758-4F6F-B7F8-C5870496B67F}" srcOrd="6" destOrd="0" parTransId="{8714358C-9675-43AE-AFD0-A0B2AD24F001}" sibTransId="{B087F7CD-2A1B-4895-A2CD-30BB76238832}"/>
    <dgm:cxn modelId="{8AD22790-7F0E-4735-A511-99B8836BBB7B}" type="presOf" srcId="{0B2E390F-8220-4C49-B013-8DA78CD76459}" destId="{2641C1ED-80CE-423C-88BD-75DA1DE3CB50}" srcOrd="0" destOrd="0" presId="urn:microsoft.com/office/officeart/2005/8/layout/bProcess2"/>
    <dgm:cxn modelId="{A90FF19A-1693-4800-B772-819AB8FD8733}" type="presOf" srcId="{A62F9C42-7862-450C-9479-A1982580184D}" destId="{A6623D42-4685-4ABA-BC20-77FB9188E808}" srcOrd="0" destOrd="0" presId="urn:microsoft.com/office/officeart/2005/8/layout/bProcess2"/>
    <dgm:cxn modelId="{2CFFF59A-B672-487C-9A5A-F31772CA698E}" type="presOf" srcId="{A11BC799-2592-4C48-A960-25C4809C573B}" destId="{293746C2-ED04-4601-B3FF-0A1D813EFF18}" srcOrd="0" destOrd="0" presId="urn:microsoft.com/office/officeart/2005/8/layout/bProcess2"/>
    <dgm:cxn modelId="{2605AFA1-C605-48C6-8057-CB3B1C7AE25B}" type="presOf" srcId="{9FB42F96-7B8C-4E1C-B1AA-EDD3A7D59A93}" destId="{7BE5E458-8BC6-4296-8411-DDFBAAF98999}" srcOrd="0" destOrd="0" presId="urn:microsoft.com/office/officeart/2005/8/layout/bProcess2"/>
    <dgm:cxn modelId="{3F24E1AF-193E-4A1F-B809-06B8E4366F69}" type="presOf" srcId="{9B849598-E758-4F6F-B7F8-C5870496B67F}" destId="{812FE0C3-680D-4E92-9BBE-B0ED5D3314D8}" srcOrd="0" destOrd="0" presId="urn:microsoft.com/office/officeart/2005/8/layout/bProcess2"/>
    <dgm:cxn modelId="{EE53A5BC-DC1D-44B5-90AF-0364C3BC86D8}" type="presOf" srcId="{838F12A1-64F5-4975-864C-EB373BDA7E76}" destId="{AA958A91-A882-4849-8E1C-64C67AA4B0AE}" srcOrd="0" destOrd="0" presId="urn:microsoft.com/office/officeart/2005/8/layout/bProcess2"/>
    <dgm:cxn modelId="{30C525C3-B91A-4B51-B3E8-F9DD2FD8E2ED}" type="presOf" srcId="{CD02DB5A-2D22-450F-AA59-D2B912A13757}" destId="{10D9DA12-6BF5-4AC3-8735-60754E4E6025}" srcOrd="0" destOrd="0" presId="urn:microsoft.com/office/officeart/2005/8/layout/bProcess2"/>
    <dgm:cxn modelId="{368305E4-2071-409C-9FF4-72695F685BF6}" srcId="{3A860F0B-9AAE-405D-A514-2C5053C22C61}" destId="{CD02DB5A-2D22-450F-AA59-D2B912A13757}" srcOrd="1" destOrd="0" parTransId="{A5371101-F04F-41FE-B7D3-599265D5BA02}" sibTransId="{1470B8AF-92A2-4310-9C15-A65AA1BE8629}"/>
    <dgm:cxn modelId="{C3EB22E8-339C-48E4-AA86-1F342D626D05}" type="presOf" srcId="{3A860F0B-9AAE-405D-A514-2C5053C22C61}" destId="{6AFAAC89-FB4F-4191-AAE5-536E6730B7FA}" srcOrd="0" destOrd="0" presId="urn:microsoft.com/office/officeart/2005/8/layout/bProcess2"/>
    <dgm:cxn modelId="{BA7996F5-DA51-40A7-A861-FDC3633871D2}" type="presOf" srcId="{C4506D5A-CB11-4348-BDAE-A754F48FDB1F}" destId="{239F1C46-15E4-4FAA-9EAF-19C9932C37F7}" srcOrd="0" destOrd="0" presId="urn:microsoft.com/office/officeart/2005/8/layout/bProcess2"/>
    <dgm:cxn modelId="{21D9AFA4-EC36-4BC0-811E-168DCC7FA6A0}" type="presParOf" srcId="{6AFAAC89-FB4F-4191-AAE5-536E6730B7FA}" destId="{8B698DA0-7516-49D8-A952-B7FC930870D9}" srcOrd="0" destOrd="0" presId="urn:microsoft.com/office/officeart/2005/8/layout/bProcess2"/>
    <dgm:cxn modelId="{50B57237-6792-487F-B96B-F7C7BB60F890}" type="presParOf" srcId="{6AFAAC89-FB4F-4191-AAE5-536E6730B7FA}" destId="{AA958A91-A882-4849-8E1C-64C67AA4B0AE}" srcOrd="1" destOrd="0" presId="urn:microsoft.com/office/officeart/2005/8/layout/bProcess2"/>
    <dgm:cxn modelId="{DD0AB808-6AE1-4484-BD8B-62A6FD2CF4A1}" type="presParOf" srcId="{6AFAAC89-FB4F-4191-AAE5-536E6730B7FA}" destId="{99FDA2E0-B31D-4619-8CF3-5E4C47156F42}" srcOrd="2" destOrd="0" presId="urn:microsoft.com/office/officeart/2005/8/layout/bProcess2"/>
    <dgm:cxn modelId="{7668F1EE-C873-406C-B8E9-AE12ECC5E750}" type="presParOf" srcId="{99FDA2E0-B31D-4619-8CF3-5E4C47156F42}" destId="{9B6EEBAE-2CDC-4D4C-944D-138C16C80A64}" srcOrd="0" destOrd="0" presId="urn:microsoft.com/office/officeart/2005/8/layout/bProcess2"/>
    <dgm:cxn modelId="{4EBD8ECB-308B-4AF8-9370-972217371FDA}" type="presParOf" srcId="{99FDA2E0-B31D-4619-8CF3-5E4C47156F42}" destId="{10D9DA12-6BF5-4AC3-8735-60754E4E6025}" srcOrd="1" destOrd="0" presId="urn:microsoft.com/office/officeart/2005/8/layout/bProcess2"/>
    <dgm:cxn modelId="{0CC799B1-5C19-4464-8ABD-B68E00DDE4B1}" type="presParOf" srcId="{6AFAAC89-FB4F-4191-AAE5-536E6730B7FA}" destId="{9D6CD4ED-C9D3-4CD4-911B-738273C6E2E5}" srcOrd="3" destOrd="0" presId="urn:microsoft.com/office/officeart/2005/8/layout/bProcess2"/>
    <dgm:cxn modelId="{0F458713-DCED-43DE-8D26-DECD107130A1}" type="presParOf" srcId="{6AFAAC89-FB4F-4191-AAE5-536E6730B7FA}" destId="{A1B4A0D3-E9CE-4390-A8E1-BADF59C6AF77}" srcOrd="4" destOrd="0" presId="urn:microsoft.com/office/officeart/2005/8/layout/bProcess2"/>
    <dgm:cxn modelId="{259ACD0F-A17A-4632-B5A8-6425AB9424D8}" type="presParOf" srcId="{A1B4A0D3-E9CE-4390-A8E1-BADF59C6AF77}" destId="{0CEAF666-02A2-41B9-A9C7-6EFDFD632673}" srcOrd="0" destOrd="0" presId="urn:microsoft.com/office/officeart/2005/8/layout/bProcess2"/>
    <dgm:cxn modelId="{EB1B9298-84AF-4342-9553-55A23D82DC72}" type="presParOf" srcId="{A1B4A0D3-E9CE-4390-A8E1-BADF59C6AF77}" destId="{AFDA6D22-9119-4755-8C0A-C6784A66CD94}" srcOrd="1" destOrd="0" presId="urn:microsoft.com/office/officeart/2005/8/layout/bProcess2"/>
    <dgm:cxn modelId="{5349B96E-354B-4A4C-9404-794D257FA3D1}" type="presParOf" srcId="{6AFAAC89-FB4F-4191-AAE5-536E6730B7FA}" destId="{A6623D42-4685-4ABA-BC20-77FB9188E808}" srcOrd="5" destOrd="0" presId="urn:microsoft.com/office/officeart/2005/8/layout/bProcess2"/>
    <dgm:cxn modelId="{986E0A44-7EB4-4133-8943-70CE81704A99}" type="presParOf" srcId="{6AFAAC89-FB4F-4191-AAE5-536E6730B7FA}" destId="{43D85B48-3781-43A9-A098-E1B78782BA35}" srcOrd="6" destOrd="0" presId="urn:microsoft.com/office/officeart/2005/8/layout/bProcess2"/>
    <dgm:cxn modelId="{DBCC0F62-A572-4670-95F9-63D09B3E2E67}" type="presParOf" srcId="{43D85B48-3781-43A9-A098-E1B78782BA35}" destId="{BD86EFDB-6F84-495F-893C-2D2BC6C3C01A}" srcOrd="0" destOrd="0" presId="urn:microsoft.com/office/officeart/2005/8/layout/bProcess2"/>
    <dgm:cxn modelId="{146CFDB0-E811-4FDA-A309-DDDDB84393DB}" type="presParOf" srcId="{43D85B48-3781-43A9-A098-E1B78782BA35}" destId="{2641C1ED-80CE-423C-88BD-75DA1DE3CB50}" srcOrd="1" destOrd="0" presId="urn:microsoft.com/office/officeart/2005/8/layout/bProcess2"/>
    <dgm:cxn modelId="{868B206B-1D1C-4404-97FE-48365CB03AEB}" type="presParOf" srcId="{6AFAAC89-FB4F-4191-AAE5-536E6730B7FA}" destId="{239F1C46-15E4-4FAA-9EAF-19C9932C37F7}" srcOrd="7" destOrd="0" presId="urn:microsoft.com/office/officeart/2005/8/layout/bProcess2"/>
    <dgm:cxn modelId="{21CBF28C-5555-4A4E-80C8-98617ECDF372}" type="presParOf" srcId="{6AFAAC89-FB4F-4191-AAE5-536E6730B7FA}" destId="{E46E55E0-04C7-4A3B-862B-989BDF6F81A2}" srcOrd="8" destOrd="0" presId="urn:microsoft.com/office/officeart/2005/8/layout/bProcess2"/>
    <dgm:cxn modelId="{F08BAF1D-3C23-4775-BA0F-AABD31FF524C}" type="presParOf" srcId="{E46E55E0-04C7-4A3B-862B-989BDF6F81A2}" destId="{1084DA75-8A28-424D-B625-F30D940BB96F}" srcOrd="0" destOrd="0" presId="urn:microsoft.com/office/officeart/2005/8/layout/bProcess2"/>
    <dgm:cxn modelId="{DDD8DF84-5180-4CE2-BBAC-37A343F5173E}" type="presParOf" srcId="{E46E55E0-04C7-4A3B-862B-989BDF6F81A2}" destId="{9BDD8975-7F98-4A45-9656-FD9C1E8728E8}" srcOrd="1" destOrd="0" presId="urn:microsoft.com/office/officeart/2005/8/layout/bProcess2"/>
    <dgm:cxn modelId="{31D25500-2CF9-4B31-855E-DA5E17AE77F4}" type="presParOf" srcId="{6AFAAC89-FB4F-4191-AAE5-536E6730B7FA}" destId="{7BE5E458-8BC6-4296-8411-DDFBAAF98999}" srcOrd="9" destOrd="0" presId="urn:microsoft.com/office/officeart/2005/8/layout/bProcess2"/>
    <dgm:cxn modelId="{ACF2302C-6402-40D1-99D2-187A81DEF306}" type="presParOf" srcId="{6AFAAC89-FB4F-4191-AAE5-536E6730B7FA}" destId="{AE316942-19D4-455B-A2BA-7E97E7EF8145}" srcOrd="10" destOrd="0" presId="urn:microsoft.com/office/officeart/2005/8/layout/bProcess2"/>
    <dgm:cxn modelId="{A53F2B2C-7649-4268-9D76-50DF087231E5}" type="presParOf" srcId="{AE316942-19D4-455B-A2BA-7E97E7EF8145}" destId="{FE433E1D-D431-4CB8-9BB2-5C2587BA98E9}" srcOrd="0" destOrd="0" presId="urn:microsoft.com/office/officeart/2005/8/layout/bProcess2"/>
    <dgm:cxn modelId="{3ABE6AC9-19B8-4E12-9A6F-826D131F92F8}" type="presParOf" srcId="{AE316942-19D4-455B-A2BA-7E97E7EF8145}" destId="{98758425-CFA3-4D44-8EFE-7FC1EC13B559}" srcOrd="1" destOrd="0" presId="urn:microsoft.com/office/officeart/2005/8/layout/bProcess2"/>
    <dgm:cxn modelId="{0F41961E-A30B-43EF-9995-0D8415B13380}" type="presParOf" srcId="{6AFAAC89-FB4F-4191-AAE5-536E6730B7FA}" destId="{293746C2-ED04-4601-B3FF-0A1D813EFF18}" srcOrd="11" destOrd="0" presId="urn:microsoft.com/office/officeart/2005/8/layout/bProcess2"/>
    <dgm:cxn modelId="{34A1D2CC-8BA4-4884-BB47-58BDE509D897}" type="presParOf" srcId="{6AFAAC89-FB4F-4191-AAE5-536E6730B7FA}" destId="{812FE0C3-680D-4E92-9BBE-B0ED5D3314D8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211C8-AE3F-43F5-BA3D-FF46FFDD949F}">
      <dsp:nvSpPr>
        <dsp:cNvPr id="0" name=""/>
        <dsp:cNvSpPr/>
      </dsp:nvSpPr>
      <dsp:spPr>
        <a:xfrm rot="16200000">
          <a:off x="1530927" y="-1530927"/>
          <a:ext cx="2258291" cy="5320145"/>
        </a:xfrm>
        <a:prstGeom prst="round1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TEAM BUILDING</a:t>
          </a:r>
        </a:p>
      </dsp:txBody>
      <dsp:txXfrm rot="5400000">
        <a:off x="0" y="0"/>
        <a:ext cx="5320145" cy="1693718"/>
      </dsp:txXfrm>
    </dsp:sp>
    <dsp:sp modelId="{8E188A85-7869-4F78-9ABB-8BEFAB2547EC}">
      <dsp:nvSpPr>
        <dsp:cNvPr id="0" name=""/>
        <dsp:cNvSpPr/>
      </dsp:nvSpPr>
      <dsp:spPr>
        <a:xfrm>
          <a:off x="5320145" y="0"/>
          <a:ext cx="5320145" cy="2258291"/>
        </a:xfrm>
        <a:prstGeom prst="round1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RELATIONSHIP BUILDING</a:t>
          </a:r>
        </a:p>
      </dsp:txBody>
      <dsp:txXfrm>
        <a:off x="5320145" y="0"/>
        <a:ext cx="5320145" cy="1693718"/>
      </dsp:txXfrm>
    </dsp:sp>
    <dsp:sp modelId="{43953528-D574-454D-8AD8-347D8B0B02DD}">
      <dsp:nvSpPr>
        <dsp:cNvPr id="0" name=""/>
        <dsp:cNvSpPr/>
      </dsp:nvSpPr>
      <dsp:spPr>
        <a:xfrm rot="10800000">
          <a:off x="0" y="2258291"/>
          <a:ext cx="5320145" cy="2258291"/>
        </a:xfrm>
        <a:prstGeom prst="round1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RESPONDING TO NEEDS</a:t>
          </a:r>
        </a:p>
      </dsp:txBody>
      <dsp:txXfrm rot="10800000">
        <a:off x="0" y="2822863"/>
        <a:ext cx="5320145" cy="1693718"/>
      </dsp:txXfrm>
    </dsp:sp>
    <dsp:sp modelId="{76AD56D8-DD06-4EFE-9C87-67B9F1D59D3F}">
      <dsp:nvSpPr>
        <dsp:cNvPr id="0" name=""/>
        <dsp:cNvSpPr/>
      </dsp:nvSpPr>
      <dsp:spPr>
        <a:xfrm rot="5400000">
          <a:off x="6851072" y="727363"/>
          <a:ext cx="2258291" cy="5320145"/>
        </a:xfrm>
        <a:prstGeom prst="round1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MANAGEMENT &amp; FOLLOW-UP</a:t>
          </a:r>
        </a:p>
      </dsp:txBody>
      <dsp:txXfrm rot="-5400000">
        <a:off x="5320146" y="2822863"/>
        <a:ext cx="5320145" cy="1693718"/>
      </dsp:txXfrm>
    </dsp:sp>
    <dsp:sp modelId="{2767BB57-EACC-4958-9A88-4B7693B98249}">
      <dsp:nvSpPr>
        <dsp:cNvPr id="0" name=""/>
        <dsp:cNvSpPr/>
      </dsp:nvSpPr>
      <dsp:spPr>
        <a:xfrm>
          <a:off x="3724101" y="1693718"/>
          <a:ext cx="3192087" cy="1129145"/>
        </a:xfrm>
        <a:prstGeom prst="roundRect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bg1"/>
              </a:solidFill>
            </a:rPr>
            <a:t>BRE Program Components</a:t>
          </a:r>
        </a:p>
      </dsp:txBody>
      <dsp:txXfrm>
        <a:off x="3779221" y="1748838"/>
        <a:ext cx="3081847" cy="1018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936C2-5339-4BAB-A6C6-5B77395AD759}">
      <dsp:nvSpPr>
        <dsp:cNvPr id="0" name=""/>
        <dsp:cNvSpPr/>
      </dsp:nvSpPr>
      <dsp:spPr>
        <a:xfrm>
          <a:off x="1396" y="73374"/>
          <a:ext cx="2977209" cy="178632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INCREASE COMPETITIVENESS &amp; MAXIMIZE GROWTH POTENTIAL</a:t>
          </a:r>
        </a:p>
      </dsp:txBody>
      <dsp:txXfrm>
        <a:off x="53716" y="125694"/>
        <a:ext cx="2872569" cy="1681685"/>
      </dsp:txXfrm>
    </dsp:sp>
    <dsp:sp modelId="{9FA2A9DF-9D44-4414-AFDA-45DEB46ABC6A}">
      <dsp:nvSpPr>
        <dsp:cNvPr id="0" name=""/>
        <dsp:cNvSpPr/>
      </dsp:nvSpPr>
      <dsp:spPr>
        <a:xfrm>
          <a:off x="3276326" y="597363"/>
          <a:ext cx="631168" cy="738347"/>
        </a:xfrm>
        <a:prstGeom prst="mathPlus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276326" y="745032"/>
        <a:ext cx="441818" cy="443009"/>
      </dsp:txXfrm>
    </dsp:sp>
    <dsp:sp modelId="{B2BAAE22-FD2B-4CE7-BAD1-95DD6DB5022B}">
      <dsp:nvSpPr>
        <dsp:cNvPr id="0" name=""/>
        <dsp:cNvSpPr/>
      </dsp:nvSpPr>
      <dsp:spPr>
        <a:xfrm>
          <a:off x="4169489" y="73374"/>
          <a:ext cx="2977209" cy="178632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REMOVE OR MITIGATE LOCAL OBSTACLES</a:t>
          </a:r>
        </a:p>
      </dsp:txBody>
      <dsp:txXfrm>
        <a:off x="4221809" y="125694"/>
        <a:ext cx="2872569" cy="16816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936C2-5339-4BAB-A6C6-5B77395AD759}">
      <dsp:nvSpPr>
        <dsp:cNvPr id="0" name=""/>
        <dsp:cNvSpPr/>
      </dsp:nvSpPr>
      <dsp:spPr>
        <a:xfrm>
          <a:off x="1396" y="73374"/>
          <a:ext cx="2977209" cy="178632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DEVELOP CONTINGENCY PLANS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COMPANY CLOSINGS &amp; ECONOMIC CHANGES </a:t>
          </a:r>
        </a:p>
      </dsp:txBody>
      <dsp:txXfrm>
        <a:off x="53716" y="125694"/>
        <a:ext cx="2872569" cy="1681685"/>
      </dsp:txXfrm>
    </dsp:sp>
    <dsp:sp modelId="{9FA2A9DF-9D44-4414-AFDA-45DEB46ABC6A}">
      <dsp:nvSpPr>
        <dsp:cNvPr id="0" name=""/>
        <dsp:cNvSpPr/>
      </dsp:nvSpPr>
      <dsp:spPr>
        <a:xfrm>
          <a:off x="3276326" y="597363"/>
          <a:ext cx="631168" cy="738347"/>
        </a:xfrm>
        <a:prstGeom prst="mathPlus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276326" y="745032"/>
        <a:ext cx="441818" cy="443009"/>
      </dsp:txXfrm>
    </dsp:sp>
    <dsp:sp modelId="{F6C82272-6846-4F37-9E98-EB687384590F}">
      <dsp:nvSpPr>
        <dsp:cNvPr id="0" name=""/>
        <dsp:cNvSpPr/>
      </dsp:nvSpPr>
      <dsp:spPr>
        <a:xfrm>
          <a:off x="4169489" y="73374"/>
          <a:ext cx="2977209" cy="178632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MAINTAIN CONFIDENTIALITY &amp; FOLLOW CODE OF ETHICS</a:t>
          </a:r>
        </a:p>
      </dsp:txBody>
      <dsp:txXfrm>
        <a:off x="4221809" y="125694"/>
        <a:ext cx="2872569" cy="16816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98404-5B50-4B11-8296-B52AF91C8A2E}">
      <dsp:nvSpPr>
        <dsp:cNvPr id="0" name=""/>
        <dsp:cNvSpPr/>
      </dsp:nvSpPr>
      <dsp:spPr>
        <a:xfrm>
          <a:off x="1518765" y="1847"/>
          <a:ext cx="2078602" cy="2078602"/>
        </a:xfrm>
        <a:prstGeom prst="rect">
          <a:avLst/>
        </a:prstGeom>
        <a:solidFill>
          <a:schemeClr val="accent5">
            <a:lumMod val="75000"/>
          </a:schemeClr>
        </a:solidFill>
        <a:ln w="19050" cap="rnd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RESEARCH INITIATIVES, ANALYTICS PROGRAMS</a:t>
          </a:r>
        </a:p>
      </dsp:txBody>
      <dsp:txXfrm>
        <a:off x="1518765" y="1847"/>
        <a:ext cx="2078602" cy="2078602"/>
      </dsp:txXfrm>
    </dsp:sp>
    <dsp:sp modelId="{11CC6ABF-3BC1-4860-B153-FFD5EEF5631E}">
      <dsp:nvSpPr>
        <dsp:cNvPr id="0" name=""/>
        <dsp:cNvSpPr/>
      </dsp:nvSpPr>
      <dsp:spPr>
        <a:xfrm rot="8885684">
          <a:off x="3082686" y="2186219"/>
          <a:ext cx="727510" cy="563740"/>
        </a:xfrm>
        <a:prstGeom prst="triangl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BD341-B1D6-4DE8-BDAB-C583CF7707A2}">
      <dsp:nvSpPr>
        <dsp:cNvPr id="0" name=""/>
        <dsp:cNvSpPr/>
      </dsp:nvSpPr>
      <dsp:spPr>
        <a:xfrm>
          <a:off x="3290135" y="2832320"/>
          <a:ext cx="2029882" cy="2029882"/>
        </a:xfrm>
        <a:prstGeom prst="rect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SITE CLEANUP, INFRASTRUCTURE ASSISTANCE</a:t>
          </a:r>
        </a:p>
      </dsp:txBody>
      <dsp:txXfrm>
        <a:off x="3290135" y="2832320"/>
        <a:ext cx="2029882" cy="2029882"/>
      </dsp:txXfrm>
    </dsp:sp>
    <dsp:sp modelId="{3A624CC0-000D-45E8-A4E4-ACF6398201E0}">
      <dsp:nvSpPr>
        <dsp:cNvPr id="0" name=""/>
        <dsp:cNvSpPr/>
      </dsp:nvSpPr>
      <dsp:spPr>
        <a:xfrm rot="5400000">
          <a:off x="5516228" y="3565391"/>
          <a:ext cx="727510" cy="563740"/>
        </a:xfrm>
        <a:prstGeom prst="triangl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4251E-BC78-4257-B282-2F725000D7C7}">
      <dsp:nvSpPr>
        <dsp:cNvPr id="0" name=""/>
        <dsp:cNvSpPr/>
      </dsp:nvSpPr>
      <dsp:spPr>
        <a:xfrm>
          <a:off x="6408039" y="2832320"/>
          <a:ext cx="2029882" cy="2029882"/>
        </a:xfrm>
        <a:prstGeom prst="rect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INCENTIVES</a:t>
          </a:r>
        </a:p>
      </dsp:txBody>
      <dsp:txXfrm>
        <a:off x="6408039" y="2832320"/>
        <a:ext cx="2029882" cy="2029882"/>
      </dsp:txXfrm>
    </dsp:sp>
    <dsp:sp modelId="{A3D26E84-E32B-4C5F-B833-832C5E9BF0DD}">
      <dsp:nvSpPr>
        <dsp:cNvPr id="0" name=""/>
        <dsp:cNvSpPr/>
      </dsp:nvSpPr>
      <dsp:spPr>
        <a:xfrm rot="19685684">
          <a:off x="6177287" y="2148790"/>
          <a:ext cx="727510" cy="563740"/>
        </a:xfrm>
        <a:prstGeom prst="triangl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0AFFB-4415-4A50-93F3-57DB5265FDEA}">
      <dsp:nvSpPr>
        <dsp:cNvPr id="0" name=""/>
        <dsp:cNvSpPr/>
      </dsp:nvSpPr>
      <dsp:spPr>
        <a:xfrm>
          <a:off x="4661029" y="26206"/>
          <a:ext cx="2029882" cy="2029882"/>
        </a:xfrm>
        <a:prstGeom prst="rect">
          <a:avLst/>
        </a:prstGeom>
        <a:solidFill>
          <a:schemeClr val="accent5">
            <a:lumMod val="75000"/>
          </a:schemeClr>
        </a:solidFill>
        <a:ln w="19050" cap="rnd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CONTINUITY PLANNING, PRE/POST-DISASTER PLANNING</a:t>
          </a:r>
        </a:p>
      </dsp:txBody>
      <dsp:txXfrm>
        <a:off x="4661029" y="26206"/>
        <a:ext cx="2029882" cy="2029882"/>
      </dsp:txXfrm>
    </dsp:sp>
    <dsp:sp modelId="{EAF68642-B3DF-4A4C-8C36-F3A1E448E01C}">
      <dsp:nvSpPr>
        <dsp:cNvPr id="0" name=""/>
        <dsp:cNvSpPr/>
      </dsp:nvSpPr>
      <dsp:spPr>
        <a:xfrm rot="5400000">
          <a:off x="6874941" y="759278"/>
          <a:ext cx="727510" cy="563740"/>
        </a:xfrm>
        <a:prstGeom prst="triangl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A8177-7DC1-48E2-A4E3-069453FE51B5}">
      <dsp:nvSpPr>
        <dsp:cNvPr id="0" name=""/>
        <dsp:cNvSpPr/>
      </dsp:nvSpPr>
      <dsp:spPr>
        <a:xfrm>
          <a:off x="7754572" y="1847"/>
          <a:ext cx="2078602" cy="2078602"/>
        </a:xfrm>
        <a:prstGeom prst="rect">
          <a:avLst/>
        </a:prstGeom>
        <a:solidFill>
          <a:schemeClr val="accent5">
            <a:lumMod val="75000"/>
          </a:schemeClr>
        </a:solidFill>
        <a:ln w="19050" cap="rnd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PARTNERSHIPS</a:t>
          </a:r>
        </a:p>
      </dsp:txBody>
      <dsp:txXfrm>
        <a:off x="7754572" y="1847"/>
        <a:ext cx="2078602" cy="20786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98DA0-7516-49D8-A952-B7FC930870D9}">
      <dsp:nvSpPr>
        <dsp:cNvPr id="0" name=""/>
        <dsp:cNvSpPr/>
      </dsp:nvSpPr>
      <dsp:spPr>
        <a:xfrm>
          <a:off x="984646" y="1988"/>
          <a:ext cx="1378118" cy="1378118"/>
        </a:xfrm>
        <a:prstGeom prst="foldedCorner">
          <a:avLst/>
        </a:prstGeom>
        <a:solidFill>
          <a:schemeClr val="accent5">
            <a:lumMod val="50000"/>
          </a:schemeClr>
        </a:solidFill>
        <a:ln w="19050" cap="rnd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VENTURE CAPITAL</a:t>
          </a:r>
        </a:p>
      </dsp:txBody>
      <dsp:txXfrm>
        <a:off x="984646" y="1988"/>
        <a:ext cx="1378118" cy="1148427"/>
      </dsp:txXfrm>
    </dsp:sp>
    <dsp:sp modelId="{AA958A91-A882-4849-8E1C-64C67AA4B0AE}">
      <dsp:nvSpPr>
        <dsp:cNvPr id="0" name=""/>
        <dsp:cNvSpPr/>
      </dsp:nvSpPr>
      <dsp:spPr>
        <a:xfrm rot="5247081">
          <a:off x="2432428" y="510179"/>
          <a:ext cx="438492" cy="332001"/>
        </a:xfrm>
        <a:prstGeom prst="triangl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9DA12-6BF5-4AC3-8735-60754E4E6025}">
      <dsp:nvSpPr>
        <dsp:cNvPr id="0" name=""/>
        <dsp:cNvSpPr/>
      </dsp:nvSpPr>
      <dsp:spPr>
        <a:xfrm>
          <a:off x="1933059" y="1818599"/>
          <a:ext cx="1345808" cy="1345808"/>
        </a:xfrm>
        <a:prstGeom prst="foldedCorner">
          <a:avLst/>
        </a:prstGeom>
        <a:solidFill>
          <a:schemeClr val="accent5">
            <a:lumMod val="50000"/>
          </a:schemeClr>
        </a:solidFill>
        <a:ln w="19050" cap="rnd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DIRECT LOAN &amp; GRANT PROGRAMS</a:t>
          </a:r>
        </a:p>
      </dsp:txBody>
      <dsp:txXfrm>
        <a:off x="1933059" y="1818599"/>
        <a:ext cx="1345808" cy="1121502"/>
      </dsp:txXfrm>
    </dsp:sp>
    <dsp:sp modelId="{9D6CD4ED-C9D3-4CD4-911B-738273C6E2E5}">
      <dsp:nvSpPr>
        <dsp:cNvPr id="0" name=""/>
        <dsp:cNvSpPr/>
      </dsp:nvSpPr>
      <dsp:spPr>
        <a:xfrm rot="5400000">
          <a:off x="3390304" y="2325502"/>
          <a:ext cx="438492" cy="332001"/>
        </a:xfrm>
        <a:prstGeom prst="triangl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A6D22-9119-4755-8C0A-C6784A66CD94}">
      <dsp:nvSpPr>
        <dsp:cNvPr id="0" name=""/>
        <dsp:cNvSpPr/>
      </dsp:nvSpPr>
      <dsp:spPr>
        <a:xfrm>
          <a:off x="3921440" y="1818599"/>
          <a:ext cx="1345808" cy="1345808"/>
        </a:xfrm>
        <a:prstGeom prst="foldedCorner">
          <a:avLst/>
        </a:prstGeom>
        <a:solidFill>
          <a:schemeClr val="accent5">
            <a:lumMod val="50000"/>
          </a:schemeClr>
        </a:solidFill>
        <a:ln w="19050" cap="rnd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REVOLVING LOAN FUNDS</a:t>
          </a:r>
        </a:p>
      </dsp:txBody>
      <dsp:txXfrm>
        <a:off x="3921440" y="1818599"/>
        <a:ext cx="1345808" cy="1121502"/>
      </dsp:txXfrm>
    </dsp:sp>
    <dsp:sp modelId="{A6623D42-4685-4ABA-BC20-77FB9188E808}">
      <dsp:nvSpPr>
        <dsp:cNvPr id="0" name=""/>
        <dsp:cNvSpPr/>
      </dsp:nvSpPr>
      <dsp:spPr>
        <a:xfrm rot="5400000">
          <a:off x="5341616" y="2335733"/>
          <a:ext cx="438492" cy="332001"/>
        </a:xfrm>
        <a:prstGeom prst="triangl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1C1ED-80CE-423C-88BD-75DA1DE3CB50}">
      <dsp:nvSpPr>
        <dsp:cNvPr id="0" name=""/>
        <dsp:cNvSpPr/>
      </dsp:nvSpPr>
      <dsp:spPr>
        <a:xfrm>
          <a:off x="2989182" y="34298"/>
          <a:ext cx="1345808" cy="1345808"/>
        </a:xfrm>
        <a:prstGeom prst="foldedCorner">
          <a:avLst/>
        </a:prstGeom>
        <a:solidFill>
          <a:schemeClr val="accent5">
            <a:lumMod val="50000"/>
          </a:schemeClr>
        </a:solidFill>
        <a:ln w="19050" cap="rnd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UTILITY DISCOUNTS</a:t>
          </a:r>
        </a:p>
      </dsp:txBody>
      <dsp:txXfrm>
        <a:off x="2989182" y="34298"/>
        <a:ext cx="1345808" cy="1121502"/>
      </dsp:txXfrm>
    </dsp:sp>
    <dsp:sp modelId="{239F1C46-15E4-4FAA-9EAF-19C9932C37F7}">
      <dsp:nvSpPr>
        <dsp:cNvPr id="0" name=""/>
        <dsp:cNvSpPr/>
      </dsp:nvSpPr>
      <dsp:spPr>
        <a:xfrm rot="5400000">
          <a:off x="4438350" y="541202"/>
          <a:ext cx="438492" cy="332001"/>
        </a:xfrm>
        <a:prstGeom prst="triangl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D8975-7F98-4A45-9656-FD9C1E8728E8}">
      <dsp:nvSpPr>
        <dsp:cNvPr id="0" name=""/>
        <dsp:cNvSpPr/>
      </dsp:nvSpPr>
      <dsp:spPr>
        <a:xfrm>
          <a:off x="4961408" y="34298"/>
          <a:ext cx="1345808" cy="1345808"/>
        </a:xfrm>
        <a:prstGeom prst="foldedCorner">
          <a:avLst/>
        </a:prstGeom>
        <a:solidFill>
          <a:schemeClr val="accent5">
            <a:lumMod val="50000"/>
          </a:schemeClr>
        </a:solidFill>
        <a:ln w="19050" cap="rnd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SMALL-ISSUE FINANCING</a:t>
          </a:r>
        </a:p>
      </dsp:txBody>
      <dsp:txXfrm>
        <a:off x="4961408" y="34298"/>
        <a:ext cx="1345808" cy="1121502"/>
      </dsp:txXfrm>
    </dsp:sp>
    <dsp:sp modelId="{7BE5E458-8BC6-4296-8411-DDFBAAF98999}">
      <dsp:nvSpPr>
        <dsp:cNvPr id="0" name=""/>
        <dsp:cNvSpPr/>
      </dsp:nvSpPr>
      <dsp:spPr>
        <a:xfrm rot="9144835">
          <a:off x="5885546" y="1441680"/>
          <a:ext cx="438492" cy="332001"/>
        </a:xfrm>
        <a:prstGeom prst="triangl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58425-CFA3-4D44-8EFE-7FC1EC13B559}">
      <dsp:nvSpPr>
        <dsp:cNvPr id="0" name=""/>
        <dsp:cNvSpPr/>
      </dsp:nvSpPr>
      <dsp:spPr>
        <a:xfrm>
          <a:off x="5893666" y="1818599"/>
          <a:ext cx="1345808" cy="1345808"/>
        </a:xfrm>
        <a:prstGeom prst="foldedCorner">
          <a:avLst/>
        </a:prstGeom>
        <a:solidFill>
          <a:schemeClr val="accent5">
            <a:lumMod val="50000"/>
          </a:schemeClr>
        </a:solidFill>
        <a:ln w="19050" cap="rnd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LOAN GUARANTEES </a:t>
          </a:r>
        </a:p>
      </dsp:txBody>
      <dsp:txXfrm>
        <a:off x="5893666" y="1818599"/>
        <a:ext cx="1345808" cy="1121502"/>
      </dsp:txXfrm>
    </dsp:sp>
    <dsp:sp modelId="{293746C2-ED04-4601-B3FF-0A1D813EFF18}">
      <dsp:nvSpPr>
        <dsp:cNvPr id="0" name=""/>
        <dsp:cNvSpPr/>
      </dsp:nvSpPr>
      <dsp:spPr>
        <a:xfrm rot="5400000">
          <a:off x="6427673" y="570893"/>
          <a:ext cx="438492" cy="332001"/>
        </a:xfrm>
        <a:prstGeom prst="triangl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FE0C3-680D-4E92-9BBE-B0ED5D3314D8}">
      <dsp:nvSpPr>
        <dsp:cNvPr id="0" name=""/>
        <dsp:cNvSpPr/>
      </dsp:nvSpPr>
      <dsp:spPr>
        <a:xfrm>
          <a:off x="6933634" y="42492"/>
          <a:ext cx="1378118" cy="1378118"/>
        </a:xfrm>
        <a:prstGeom prst="foldedCorner">
          <a:avLst/>
        </a:prstGeom>
        <a:solidFill>
          <a:schemeClr val="accent5">
            <a:lumMod val="50000"/>
          </a:schemeClr>
        </a:solidFill>
        <a:ln w="19050" cap="rnd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AID FOR RENOVATION OR  EXPANSION</a:t>
          </a:r>
        </a:p>
      </dsp:txBody>
      <dsp:txXfrm>
        <a:off x="6933634" y="42492"/>
        <a:ext cx="1378118" cy="1148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F314C-6BF9-45B2-90CF-4D9E34D35F70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5CE89-EDB1-4B84-B432-1C1C45C38E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21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36F4B5-3C99-4B89-8EFE-486598191862}" type="datetimeFigureOut">
              <a:rPr lang="en-US"/>
              <a:pPr/>
              <a:t>7/27/2018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F59FDA-70D5-4740-82A6-E3DAA109E1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7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</a:t>
            </a:r>
            <a:r>
              <a:rPr lang="en-US" baseline="0" dirty="0"/>
              <a:t> from Joy Wilkins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15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06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http://www.eugenechamber.com/business-retention--expansion.html</a:t>
            </a:r>
          </a:p>
          <a:p>
            <a:r>
              <a:rPr lang="en-US" dirty="0"/>
              <a:t>https://www.eugene-or.gov/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64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http://www.eugenechamber.com/business-retention--expansion.html</a:t>
            </a:r>
          </a:p>
          <a:p>
            <a:r>
              <a:rPr lang="en-US" dirty="0"/>
              <a:t>https://www.eugene-or.gov/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39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from Joy Wilkins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41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http://ofallonchamber.com/what-is-bre/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53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31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00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78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59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from Joy Wilkins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3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16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1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6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59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53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95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from Joy Wilkins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79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from Joy Wilkins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46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/>
              <a:t>Third party assessments</a:t>
            </a:r>
          </a:p>
          <a:p>
            <a:pPr>
              <a:buNone/>
            </a:pPr>
            <a:r>
              <a:rPr lang="en-US" sz="2800" dirty="0"/>
              <a:t>Sometimes beneficial to have third party conduct analysis, because of:</a:t>
            </a:r>
          </a:p>
          <a:p>
            <a:pPr>
              <a:buNone/>
            </a:pPr>
            <a:endParaRPr lang="en-US" sz="2800" dirty="0"/>
          </a:p>
          <a:p>
            <a:pPr lvl="1"/>
            <a:r>
              <a:rPr lang="en-US" sz="2400" dirty="0"/>
              <a:t>Limited local capacity</a:t>
            </a:r>
          </a:p>
          <a:p>
            <a:pPr lvl="1"/>
            <a:r>
              <a:rPr lang="en-US" sz="2400" dirty="0"/>
              <a:t>Assurance of a faster process </a:t>
            </a:r>
          </a:p>
          <a:p>
            <a:pPr lvl="1"/>
            <a:r>
              <a:rPr lang="en-US" sz="2400" dirty="0"/>
              <a:t>Need for unbiased perspective</a:t>
            </a:r>
          </a:p>
          <a:p>
            <a:pPr lvl="1"/>
            <a:endParaRPr lang="en-US" sz="2400" dirty="0"/>
          </a:p>
          <a:p>
            <a:pPr>
              <a:buNone/>
            </a:pPr>
            <a:r>
              <a:rPr lang="en-US" dirty="0"/>
              <a:t>It’s important that all stakeholders understand the findings of the economic analysis</a:t>
            </a:r>
            <a:endParaRPr lang="en-US" b="1" dirty="0"/>
          </a:p>
          <a:p>
            <a:pPr>
              <a:buNone/>
            </a:pPr>
            <a:r>
              <a:rPr lang="en-US" dirty="0"/>
              <a:t>A deep understanding of the current situation and long-term vision for the community will provide critical insights and help align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DA02-FA8C-448B-9328-7483B75AF70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68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from Joy Wilkins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91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10158761" y="-8467"/>
              <a:ext cx="203006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4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6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5561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515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184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4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41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47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algn="l"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ctr"/>
          <a:lstStyle>
            <a:lvl1pPr>
              <a:buFontTx/>
              <a:buBlip>
                <a:blip r:embed="rId2"/>
              </a:buBlip>
              <a:defRPr/>
            </a:lvl1pPr>
            <a:lvl2pPr>
              <a:buFont typeface="Courier New" pitchFamily="49" charset="0"/>
              <a:buChar char="o"/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3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0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8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6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2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45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6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16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9" name="Picture 28" descr="IEDC Logo Color Vert No Tag_tif"/>
          <p:cNvPicPr/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0048" y="5642812"/>
            <a:ext cx="1190783" cy="95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084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423" y="2352282"/>
            <a:ext cx="8278580" cy="1646302"/>
          </a:xfrm>
        </p:spPr>
        <p:txBody>
          <a:bodyPr/>
          <a:lstStyle/>
          <a:p>
            <a:r>
              <a:rPr lang="en-US" sz="4400" dirty="0"/>
              <a:t>Business Retention &amp; Expansion – Developing New and Growing Existing Businesses</a:t>
            </a:r>
            <a:endParaRPr lang="en-US" sz="4800" dirty="0"/>
          </a:p>
        </p:txBody>
      </p:sp>
      <p:pic>
        <p:nvPicPr>
          <p:cNvPr id="4" name="Picture 3" descr="IEDC Logo Color Vert No Tag_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846" y="4608095"/>
            <a:ext cx="2157080" cy="180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29645" y="4586416"/>
            <a:ext cx="3944357" cy="1096899"/>
          </a:xfrm>
        </p:spPr>
        <p:txBody>
          <a:bodyPr>
            <a:normAutofit/>
          </a:bodyPr>
          <a:lstStyle/>
          <a:p>
            <a:r>
              <a:rPr lang="en-US" sz="2400" dirty="0"/>
              <a:t>Lynn A. Knight, CEcD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204651"/>
            <a:ext cx="8596668" cy="1320800"/>
          </a:xfrm>
        </p:spPr>
        <p:txBody>
          <a:bodyPr>
            <a:noAutofit/>
          </a:bodyPr>
          <a:lstStyle/>
          <a:p>
            <a:br>
              <a:rPr lang="en-US" sz="4400" b="0" dirty="0"/>
            </a:br>
            <a:r>
              <a:rPr lang="en-US" sz="4400" b="0" dirty="0">
                <a:solidFill>
                  <a:schemeClr val="accent1"/>
                </a:solidFill>
              </a:rPr>
              <a:t>Business Demographics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2221" y="1446086"/>
            <a:ext cx="9161206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Industry sector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Number of employees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Number of owners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Ownership type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Structure (corporate, partnership, LLC, franchise, sole proprietorship, home-based)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Years in business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8132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60" y="574172"/>
            <a:ext cx="5968748" cy="1077229"/>
          </a:xfrm>
        </p:spPr>
        <p:txBody>
          <a:bodyPr>
            <a:normAutofit/>
          </a:bodyPr>
          <a:lstStyle/>
          <a:p>
            <a:r>
              <a:rPr lang="en-US" dirty="0"/>
              <a:t>Business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080" y="1651401"/>
            <a:ext cx="5547360" cy="4424280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2400" dirty="0"/>
              <a:t>Volunteers are conducting assessments on:</a:t>
            </a:r>
          </a:p>
          <a:p>
            <a:pPr lvl="1"/>
            <a:r>
              <a:rPr lang="en-US" sz="2400" dirty="0"/>
              <a:t>Business interruption and what it means to the local economy</a:t>
            </a:r>
          </a:p>
          <a:p>
            <a:pPr lvl="1"/>
            <a:r>
              <a:rPr lang="en-US" sz="2400" dirty="0"/>
              <a:t>Loss of revenue</a:t>
            </a:r>
          </a:p>
          <a:p>
            <a:pPr lvl="1"/>
            <a:r>
              <a:rPr lang="en-US" sz="2400" dirty="0"/>
              <a:t>Workforce issues</a:t>
            </a:r>
          </a:p>
          <a:p>
            <a:pPr lvl="1"/>
            <a:r>
              <a:rPr lang="en-US" sz="2400" dirty="0"/>
              <a:t>Damage to property, supplies</a:t>
            </a:r>
          </a:p>
          <a:p>
            <a:pPr lvl="1"/>
            <a:r>
              <a:rPr lang="en-US" sz="2400" dirty="0"/>
              <a:t>Damage to supply chains</a:t>
            </a:r>
          </a:p>
          <a:p>
            <a:pPr lvl="1"/>
            <a:r>
              <a:rPr lang="en-US" sz="2400" dirty="0"/>
              <a:t>Infrastructure issues</a:t>
            </a:r>
          </a:p>
          <a:p>
            <a:pPr lvl="1"/>
            <a:r>
              <a:rPr lang="en-US" sz="2400" dirty="0"/>
              <a:t>Opinions of what help would make a difference</a:t>
            </a:r>
          </a:p>
          <a:p>
            <a:pPr lvl="1"/>
            <a:endParaRPr lang="en-US" sz="2400" dirty="0"/>
          </a:p>
        </p:txBody>
      </p:sp>
      <p:pic>
        <p:nvPicPr>
          <p:cNvPr id="5" name="Picture 4" descr="impac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900" y="1651401"/>
            <a:ext cx="3429000" cy="230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34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-144277"/>
            <a:ext cx="8596668" cy="1320800"/>
          </a:xfrm>
        </p:spPr>
        <p:txBody>
          <a:bodyPr>
            <a:noAutofit/>
          </a:bodyPr>
          <a:lstStyle/>
          <a:p>
            <a:br>
              <a:rPr lang="en-US" sz="4400" b="0" dirty="0"/>
            </a:br>
            <a:r>
              <a:rPr lang="en-US" sz="4400" b="0" dirty="0">
                <a:solidFill>
                  <a:schemeClr val="accent1"/>
                </a:solidFill>
              </a:rPr>
              <a:t>Possible Questions to Ask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5148" y="1134866"/>
            <a:ext cx="9161206" cy="452596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How did you pick ___ for your business?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Why keeps you in ___?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What are the positives (strengths) of doing business in ___?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What are the negatives (challenges) of doing business in ___?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Are there any trends or developments within your industry affecting your ability to sustain or grow your business?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What major issues are you dealing with today?  What’s keeping you up at night?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If you could name ONE thing that would make a fundamental difference in the life of your business, what would it be?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4082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204651"/>
            <a:ext cx="8596668" cy="1320800"/>
          </a:xfrm>
        </p:spPr>
        <p:txBody>
          <a:bodyPr>
            <a:noAutofit/>
          </a:bodyPr>
          <a:lstStyle/>
          <a:p>
            <a:br>
              <a:rPr lang="en-US" sz="4400" b="0" dirty="0"/>
            </a:br>
            <a:r>
              <a:rPr lang="en-US" sz="4400" b="0" dirty="0">
                <a:solidFill>
                  <a:schemeClr val="accent1"/>
                </a:solidFill>
              </a:rPr>
              <a:t>If Nothing Else…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2664" y="1372341"/>
            <a:ext cx="8181703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How satisfied are you?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What major issues are you dealing with today?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What can we do to make your life easier?  </a:t>
            </a:r>
          </a:p>
          <a:p>
            <a:pPr marL="0" indent="0">
              <a:buNone/>
            </a:pPr>
            <a:r>
              <a:rPr lang="en-US" sz="2800" dirty="0"/>
              <a:t>   (how can we best serve you?)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33" y="183144"/>
            <a:ext cx="9645761" cy="1320800"/>
          </a:xfrm>
        </p:spPr>
        <p:txBody>
          <a:bodyPr>
            <a:normAutofit/>
          </a:bodyPr>
          <a:lstStyle/>
          <a:p>
            <a:r>
              <a:rPr lang="en-US" dirty="0"/>
              <a:t>Port </a:t>
            </a:r>
            <a:r>
              <a:rPr lang="en-US" dirty="0" err="1"/>
              <a:t>Aranzas</a:t>
            </a:r>
            <a:r>
              <a:rPr lang="en-US" dirty="0"/>
              <a:t>, TX BRE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299" y="1739901"/>
            <a:ext cx="6720658" cy="3680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After Hurricane Harvey, the downtown was flooded and small businesses were struggling</a:t>
            </a:r>
          </a:p>
          <a:p>
            <a:r>
              <a:rPr lang="en-US" sz="2400" dirty="0"/>
              <a:t>Business assessment was conducted in December 2017</a:t>
            </a:r>
          </a:p>
          <a:p>
            <a:r>
              <a:rPr lang="en-US" sz="2400" dirty="0"/>
              <a:t>Assessment was administered through paper surveys and interviews done by volunteers</a:t>
            </a:r>
          </a:p>
          <a:p>
            <a:r>
              <a:rPr lang="en-US" sz="2400" dirty="0"/>
              <a:t>During confidential interviews questions were asked about business conditions, what problems businesses needed solved to help with recovery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200" dirty="0"/>
          </a:p>
          <a:p>
            <a:endParaRPr lang="en-US" dirty="0"/>
          </a:p>
        </p:txBody>
      </p:sp>
      <p:sp>
        <p:nvSpPr>
          <p:cNvPr id="27656" name="AutoShape 8" descr="Image result for city of eugene image resul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D242D-C45A-4929-A3EC-10D25B767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915" y="1279524"/>
            <a:ext cx="3739726" cy="28047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242085-A4A5-4F25-A63B-DF047A49F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799" y="4084319"/>
            <a:ext cx="3258821" cy="24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1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33" y="183144"/>
            <a:ext cx="9645761" cy="1320800"/>
          </a:xfrm>
        </p:spPr>
        <p:txBody>
          <a:bodyPr>
            <a:normAutofit/>
          </a:bodyPr>
          <a:lstStyle/>
          <a:p>
            <a:r>
              <a:rPr lang="en-US" dirty="0"/>
              <a:t>Florida Keys BRE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299" y="1739901"/>
            <a:ext cx="6720658" cy="3680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Since Hurricane Irma, many businesses large and small have experienced difficulties</a:t>
            </a:r>
          </a:p>
          <a:p>
            <a:r>
              <a:rPr lang="en-US" sz="2400" dirty="0"/>
              <a:t>Business assessment was conducted during May-June 2018</a:t>
            </a:r>
          </a:p>
          <a:p>
            <a:r>
              <a:rPr lang="en-US" sz="2400" dirty="0"/>
              <a:t>Assessment was administered through paper survey, Survey Monkey online survey and personal interviews, business organizations, etc.</a:t>
            </a:r>
          </a:p>
          <a:p>
            <a:r>
              <a:rPr lang="en-US" sz="2400" dirty="0"/>
              <a:t>Results are being written up for the County government, business organizations, federal government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200" dirty="0"/>
          </a:p>
          <a:p>
            <a:endParaRPr lang="en-US" dirty="0"/>
          </a:p>
        </p:txBody>
      </p:sp>
      <p:sp>
        <p:nvSpPr>
          <p:cNvPr id="27656" name="AutoShape 8" descr="Image result for city of eugene image resul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9EBAC0-4C08-4F2F-B77A-089C35AA5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613" y="938458"/>
            <a:ext cx="3773564" cy="2425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EF6C56-6003-44C7-92A5-A00ED1446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977" y="5223260"/>
            <a:ext cx="2268450" cy="15132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A3DA5E-D978-464B-A941-8E497EAD7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0864" y="3363602"/>
            <a:ext cx="3466969" cy="19501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0501" y="2271690"/>
            <a:ext cx="8596668" cy="1320800"/>
          </a:xfrm>
        </p:spPr>
        <p:txBody>
          <a:bodyPr>
            <a:noAutofit/>
          </a:bodyPr>
          <a:lstStyle/>
          <a:p>
            <a:br>
              <a:rPr lang="en-US" sz="4400" b="0" dirty="0"/>
            </a:br>
            <a:r>
              <a:rPr lang="en-US" sz="4400" b="0" dirty="0">
                <a:solidFill>
                  <a:schemeClr val="accent1"/>
                </a:solidFill>
              </a:rPr>
              <a:t>What questions have you asked since the hurricanes?</a:t>
            </a:r>
            <a:br>
              <a:rPr lang="en-US" sz="4400" b="0" dirty="0">
                <a:solidFill>
                  <a:schemeClr val="accent1"/>
                </a:solidFill>
              </a:rPr>
            </a:br>
            <a:r>
              <a:rPr lang="en-US" sz="4400" b="0" dirty="0">
                <a:solidFill>
                  <a:schemeClr val="accent1"/>
                </a:solidFill>
              </a:rPr>
              <a:t>Who is asking?</a:t>
            </a:r>
            <a:br>
              <a:rPr lang="en-US" sz="4400" b="0" dirty="0">
                <a:solidFill>
                  <a:schemeClr val="accent1"/>
                </a:solidFill>
              </a:rPr>
            </a:br>
            <a:r>
              <a:rPr lang="en-US" sz="4400" b="0" dirty="0">
                <a:solidFill>
                  <a:schemeClr val="accent1"/>
                </a:solidFill>
              </a:rPr>
              <a:t>What are you finding?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8232" y="2526738"/>
            <a:ext cx="9161206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/>
              <a:t>Group discussion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0469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204651"/>
            <a:ext cx="8596668" cy="1320800"/>
          </a:xfrm>
        </p:spPr>
        <p:txBody>
          <a:bodyPr>
            <a:noAutofit/>
          </a:bodyPr>
          <a:lstStyle/>
          <a:p>
            <a:br>
              <a:rPr lang="en-US" sz="4400" b="0" dirty="0"/>
            </a:br>
            <a:r>
              <a:rPr lang="en-US" sz="4400" b="0" dirty="0">
                <a:solidFill>
                  <a:schemeClr val="accent1"/>
                </a:solidFill>
              </a:rPr>
              <a:t>Red Flags / Responding to Needs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2664" y="1391195"/>
            <a:ext cx="8181703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Analyze data and information from businesses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Immediately respond to red-flag issues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Develop long-term programs, policies &amp; strategies that address concerns</a:t>
            </a:r>
          </a:p>
          <a:p>
            <a:pPr lvl="1"/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Develop customized solutions </a:t>
            </a:r>
          </a:p>
        </p:txBody>
      </p:sp>
    </p:spTree>
    <p:extLst>
      <p:ext uri="{BB962C8B-B14F-4D97-AF65-F5344CB8AC3E}">
        <p14:creationId xmlns:p14="http://schemas.microsoft.com/office/powerpoint/2010/main" val="3025517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204651"/>
            <a:ext cx="8596668" cy="1320800"/>
          </a:xfrm>
        </p:spPr>
        <p:txBody>
          <a:bodyPr>
            <a:noAutofit/>
          </a:bodyPr>
          <a:lstStyle/>
          <a:p>
            <a:br>
              <a:rPr lang="en-US" sz="4400" b="0" dirty="0"/>
            </a:br>
            <a:r>
              <a:rPr lang="en-US" sz="4400" b="0" dirty="0">
                <a:solidFill>
                  <a:schemeClr val="accent1"/>
                </a:solidFill>
              </a:rPr>
              <a:t>Common Red Flags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2664" y="1391195"/>
            <a:ext cx="8181703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Declining sales/declining employment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Larger, non-local corporate ownership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Recent ownership change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Lease of property/expiring leases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Other facilities producing the same product or service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Negative attitudes about the community</a:t>
            </a:r>
          </a:p>
        </p:txBody>
      </p:sp>
    </p:spTree>
    <p:extLst>
      <p:ext uri="{BB962C8B-B14F-4D97-AF65-F5344CB8AC3E}">
        <p14:creationId xmlns:p14="http://schemas.microsoft.com/office/powerpoint/2010/main" val="960253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204651"/>
            <a:ext cx="8596668" cy="1320800"/>
          </a:xfrm>
        </p:spPr>
        <p:txBody>
          <a:bodyPr>
            <a:noAutofit/>
          </a:bodyPr>
          <a:lstStyle/>
          <a:p>
            <a:br>
              <a:rPr lang="en-US" sz="4400" b="0" dirty="0"/>
            </a:br>
            <a:r>
              <a:rPr lang="en-US" sz="4400" b="0" dirty="0">
                <a:solidFill>
                  <a:schemeClr val="accent1"/>
                </a:solidFill>
              </a:rPr>
              <a:t>Common red flags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2664" y="1391195"/>
            <a:ext cx="8181703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High regulatory burdens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Labor problems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Expanding employment/expanding sales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Facility and site expansion plans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Obsolete or severely damaged facilities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Location in problem-neighborhood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Older technology, no technology</a:t>
            </a:r>
          </a:p>
        </p:txBody>
      </p:sp>
    </p:spTree>
    <p:extLst>
      <p:ext uri="{BB962C8B-B14F-4D97-AF65-F5344CB8AC3E}">
        <p14:creationId xmlns:p14="http://schemas.microsoft.com/office/powerpoint/2010/main" val="410607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208" y="194854"/>
            <a:ext cx="8596668" cy="1320800"/>
          </a:xfrm>
        </p:spPr>
        <p:txBody>
          <a:bodyPr>
            <a:noAutofit/>
          </a:bodyPr>
          <a:lstStyle/>
          <a:p>
            <a:r>
              <a:rPr lang="en-US" sz="4400" dirty="0"/>
              <a:t>Key Facts About Business Retention And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486" y="1915848"/>
            <a:ext cx="4316715" cy="4748239"/>
          </a:xfrm>
        </p:spPr>
        <p:txBody>
          <a:bodyPr>
            <a:normAutofit/>
          </a:bodyPr>
          <a:lstStyle/>
          <a:p>
            <a:r>
              <a:rPr lang="en-US" sz="2400" b="1" dirty="0"/>
              <a:t>80%+ of growth comes from expansion of </a:t>
            </a:r>
            <a:r>
              <a:rPr lang="en-US" sz="2400" b="1" u="sng" dirty="0"/>
              <a:t>existing</a:t>
            </a:r>
            <a:r>
              <a:rPr lang="en-US" sz="2400" b="1" dirty="0"/>
              <a:t> firms</a:t>
            </a:r>
          </a:p>
          <a:p>
            <a:r>
              <a:rPr lang="en-US" sz="2400" dirty="0"/>
              <a:t>BRE is essential intelligence gathering</a:t>
            </a:r>
          </a:p>
          <a:p>
            <a:r>
              <a:rPr lang="en-US" sz="2400" dirty="0"/>
              <a:t>BRE can help speed up local investment</a:t>
            </a:r>
          </a:p>
          <a:p>
            <a:r>
              <a:rPr lang="en-US" sz="2400" dirty="0"/>
              <a:t>It can also slow down, or even stop exits</a:t>
            </a:r>
          </a:p>
        </p:txBody>
      </p:sp>
      <p:pic>
        <p:nvPicPr>
          <p:cNvPr id="4" name="Picture 3" descr="Tre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733" y="2231406"/>
            <a:ext cx="4800600" cy="19752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204651"/>
            <a:ext cx="8596668" cy="1320800"/>
          </a:xfrm>
        </p:spPr>
        <p:txBody>
          <a:bodyPr>
            <a:noAutofit/>
          </a:bodyPr>
          <a:lstStyle/>
          <a:p>
            <a:br>
              <a:rPr lang="en-US" sz="4400" b="0" dirty="0"/>
            </a:br>
            <a:r>
              <a:rPr lang="en-US" sz="4400" b="0" dirty="0">
                <a:solidFill>
                  <a:schemeClr val="accent1"/>
                </a:solidFill>
              </a:rPr>
              <a:t>Common red flags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2664" y="1391195"/>
            <a:ext cx="8181703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Contentious labor-management relations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Lack of export/international focus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Family-owned firms with aging owner or no succession plans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Gradual downsizing over time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Relocation of managers and corporate officers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Loss of longstanding supplier contracts</a:t>
            </a:r>
          </a:p>
        </p:txBody>
      </p:sp>
    </p:spTree>
    <p:extLst>
      <p:ext uri="{BB962C8B-B14F-4D97-AF65-F5344CB8AC3E}">
        <p14:creationId xmlns:p14="http://schemas.microsoft.com/office/powerpoint/2010/main" val="218087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071" y="3716619"/>
            <a:ext cx="8047369" cy="1291270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are some ways we can help businesses in the USVI?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Based on USVI’s assets, what are some businesses that could have potential here and why?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5083" y="25690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4000" b="0" dirty="0">
                <a:solidFill>
                  <a:schemeClr val="accent1"/>
                </a:solidFill>
              </a:rPr>
              <a:t>How we can help existing businesses:</a:t>
            </a:r>
            <a:br>
              <a:rPr lang="en-US" sz="4000" b="0" dirty="0">
                <a:solidFill>
                  <a:schemeClr val="accent1"/>
                </a:solidFill>
              </a:rPr>
            </a:br>
            <a:r>
              <a:rPr lang="en-US" sz="4000" b="0" dirty="0">
                <a:solidFill>
                  <a:schemeClr val="accent1"/>
                </a:solidFill>
              </a:rPr>
              <a:t>Technical Assistance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04258"/>
            <a:ext cx="11277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/>
              <a:t>Creates tremendous goodwill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/>
              <a:t>Increases competitiveness in wider marketplace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/>
              <a:t>Assists with re-opening, renovations, expansion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/>
              <a:t>Hinders relocation to other areas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/>
              <a:t>Helps biz survive economic difficulties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3460" y="191589"/>
            <a:ext cx="8596668" cy="990440"/>
          </a:xfrm>
        </p:spPr>
        <p:txBody>
          <a:bodyPr>
            <a:normAutofit/>
          </a:bodyPr>
          <a:lstStyle/>
          <a:p>
            <a:r>
              <a:rPr lang="en-US" sz="4400" b="0" dirty="0">
                <a:solidFill>
                  <a:schemeClr val="accent1"/>
                </a:solidFill>
              </a:rPr>
              <a:t>Technical Assistance Examples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539481"/>
              </p:ext>
            </p:extLst>
          </p:nvPr>
        </p:nvGraphicFramePr>
        <p:xfrm>
          <a:off x="289931" y="1512390"/>
          <a:ext cx="11351941" cy="4888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284747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chemeClr val="accent1"/>
                </a:solidFill>
              </a:rPr>
              <a:t>Financial Incentive Examples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536801"/>
              </p:ext>
            </p:extLst>
          </p:nvPr>
        </p:nvGraphicFramePr>
        <p:xfrm>
          <a:off x="745958" y="2249905"/>
          <a:ext cx="9296400" cy="3166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4537"/>
            <a:ext cx="8596668" cy="802887"/>
          </a:xfrm>
        </p:spPr>
        <p:txBody>
          <a:bodyPr>
            <a:normAutofit fontScale="90000"/>
          </a:bodyPr>
          <a:lstStyle/>
          <a:p>
            <a:r>
              <a:rPr lang="en-US" dirty="0"/>
              <a:t>Importance of the Right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850" y="1360449"/>
            <a:ext cx="8247369" cy="429563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Develops a community culture for appreciating and supporting local businesses</a:t>
            </a:r>
          </a:p>
          <a:p>
            <a:r>
              <a:rPr lang="en-US" sz="2400" dirty="0"/>
              <a:t>Creates loyalty among businesses who feel “loved” by community</a:t>
            </a:r>
          </a:p>
          <a:p>
            <a:r>
              <a:rPr lang="en-US" sz="2400" dirty="0"/>
              <a:t>Leads to spinoff activity by businesses</a:t>
            </a:r>
          </a:p>
          <a:p>
            <a:r>
              <a:rPr lang="en-US" sz="2400" dirty="0"/>
              <a:t>Facilitates partnerships and collaborations among businesses</a:t>
            </a:r>
          </a:p>
          <a:p>
            <a:r>
              <a:rPr lang="en-US" sz="2400" dirty="0"/>
              <a:t>Helps foster a culture for entrepreneurship</a:t>
            </a:r>
          </a:p>
          <a:p>
            <a:r>
              <a:rPr lang="en-US" sz="2400" dirty="0"/>
              <a:t>Being “business friendly” becomes a vital and truthful element in the community brand</a:t>
            </a:r>
          </a:p>
          <a:p>
            <a:r>
              <a:rPr lang="en-US" sz="2400" dirty="0"/>
              <a:t>Prompts business owners to “sell” community to other prospective business investors through word of mouth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36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208" y="194854"/>
            <a:ext cx="8596668" cy="1320800"/>
          </a:xfrm>
        </p:spPr>
        <p:txBody>
          <a:bodyPr>
            <a:noAutofit/>
          </a:bodyPr>
          <a:lstStyle/>
          <a:p>
            <a:r>
              <a:rPr lang="en-US" sz="4400" dirty="0"/>
              <a:t>Key Facts About Business Retention And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486" y="1915848"/>
            <a:ext cx="4316715" cy="4748239"/>
          </a:xfrm>
        </p:spPr>
        <p:txBody>
          <a:bodyPr>
            <a:normAutofit/>
          </a:bodyPr>
          <a:lstStyle/>
          <a:p>
            <a:r>
              <a:rPr lang="en-US" sz="2400" b="1" dirty="0"/>
              <a:t>80%+ of growth comes from expansion of </a:t>
            </a:r>
            <a:r>
              <a:rPr lang="en-US" sz="2400" b="1" u="sng" dirty="0"/>
              <a:t>existing</a:t>
            </a:r>
            <a:r>
              <a:rPr lang="en-US" sz="2400" b="1" dirty="0"/>
              <a:t> firms</a:t>
            </a:r>
          </a:p>
          <a:p>
            <a:r>
              <a:rPr lang="en-US" sz="2400" dirty="0"/>
              <a:t>BRE is essential intelligence gathering</a:t>
            </a:r>
          </a:p>
          <a:p>
            <a:r>
              <a:rPr lang="en-US" sz="2400" dirty="0"/>
              <a:t>BRE can help speed up local investment</a:t>
            </a:r>
          </a:p>
          <a:p>
            <a:r>
              <a:rPr lang="en-US" sz="2400" dirty="0"/>
              <a:t>It can also slow down or stop exits</a:t>
            </a:r>
          </a:p>
        </p:txBody>
      </p:sp>
      <p:pic>
        <p:nvPicPr>
          <p:cNvPr id="4" name="Picture 3" descr="Tre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733" y="2231406"/>
            <a:ext cx="4800600" cy="1975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2733" y="4522212"/>
            <a:ext cx="4285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But, 100% of all jobs are in </a:t>
            </a:r>
            <a:r>
              <a:rPr lang="en-US" sz="2800" b="1" u="sng" dirty="0">
                <a:solidFill>
                  <a:srgbClr val="C00000"/>
                </a:solidFill>
              </a:rPr>
              <a:t>existing</a:t>
            </a:r>
            <a:r>
              <a:rPr lang="en-US" sz="2800" b="1" dirty="0">
                <a:solidFill>
                  <a:srgbClr val="C00000"/>
                </a:solidFill>
              </a:rPr>
              <a:t> businesses!</a:t>
            </a:r>
          </a:p>
        </p:txBody>
      </p:sp>
    </p:spTree>
    <p:extLst>
      <p:ext uri="{BB962C8B-B14F-4D97-AF65-F5344CB8AC3E}">
        <p14:creationId xmlns:p14="http://schemas.microsoft.com/office/powerpoint/2010/main" val="336439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2020" y="209006"/>
            <a:ext cx="8596668" cy="8838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Why Focus on BRE?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122" y="1360449"/>
            <a:ext cx="10125306" cy="512956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Shows businesses they are important and that their government and the community at-large cares about them.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Helps businesses and government become more aware of each other and how they can help each other.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</a:rPr>
              <a:t>Identifies business concerns and opportunities to address in a proactive manner.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Leads to a growth in jobs, incomes, and investment by learning about business plans and how to help them.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</a:rPr>
              <a:t>Reduces job loss as preventable closures and relocations can be addressed before it is too late.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Informs government policies to improve business climate.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</a:rPr>
              <a:t>Is more a cost-effective form of business development than recruitment of inward investment.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699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If you can keep those you have happy, they will be your best community ambassadors...          and tell your story for you!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8098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2020" y="209006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Why Businesses Relocate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0580" y="1050246"/>
            <a:ext cx="8596668" cy="388077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/>
              <a:t>Unfavorable changes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/>
              <a:t>Expansion &amp; needs for additional facilities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/>
              <a:t>Need for different infrastructure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/>
              <a:t>Trouble with workforce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/>
              <a:t>Better opportunity in another market</a:t>
            </a:r>
          </a:p>
        </p:txBody>
      </p:sp>
      <p:pic>
        <p:nvPicPr>
          <p:cNvPr id="5" name="Picture 4" descr="stock-illustration-21087270-cartoon-businessman-is-going-bankrupt-illustration.png"/>
          <p:cNvPicPr>
            <a:picLocks noChangeAspect="1"/>
          </p:cNvPicPr>
          <p:nvPr/>
        </p:nvPicPr>
        <p:blipFill>
          <a:blip r:embed="rId3" cstate="print"/>
          <a:srcRect b="1364"/>
          <a:stretch>
            <a:fillRect/>
          </a:stretch>
        </p:blipFill>
        <p:spPr>
          <a:xfrm>
            <a:off x="2847701" y="4388181"/>
            <a:ext cx="5786847" cy="16400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8705"/>
              </p:ext>
            </p:extLst>
          </p:nvPr>
        </p:nvGraphicFramePr>
        <p:xfrm>
          <a:off x="415636" y="332510"/>
          <a:ext cx="10640291" cy="451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082768" y="5126182"/>
            <a:ext cx="7583747" cy="156073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Research, Research, Research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176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Properly Implemented BRE Programs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92704" y="1840832"/>
          <a:ext cx="7148095" cy="193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1792704" y="3822032"/>
          <a:ext cx="7148095" cy="193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83472" y="2297151"/>
            <a:ext cx="7690529" cy="1315844"/>
          </a:xfrm>
        </p:spPr>
        <p:txBody>
          <a:bodyPr>
            <a:noAutofit/>
          </a:bodyPr>
          <a:lstStyle/>
          <a:p>
            <a:br>
              <a:rPr lang="en-US" sz="4400" b="0" dirty="0"/>
            </a:br>
            <a:r>
              <a:rPr lang="en-US" sz="4400" b="0" dirty="0">
                <a:solidFill>
                  <a:schemeClr val="accent1"/>
                </a:solidFill>
              </a:rPr>
              <a:t>What Do We Need to Know?</a:t>
            </a:r>
          </a:p>
        </p:txBody>
      </p:sp>
    </p:spTree>
    <p:extLst>
      <p:ext uri="{BB962C8B-B14F-4D97-AF65-F5344CB8AC3E}">
        <p14:creationId xmlns:p14="http://schemas.microsoft.com/office/powerpoint/2010/main" val="41728277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1283</TotalTime>
  <Words>1060</Words>
  <Application>Microsoft Office PowerPoint</Application>
  <PresentationFormat>Widescreen</PresentationFormat>
  <Paragraphs>189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Courier New</vt:lpstr>
      <vt:lpstr>Garamond</vt:lpstr>
      <vt:lpstr>Trebuchet MS</vt:lpstr>
      <vt:lpstr>Wingdings</vt:lpstr>
      <vt:lpstr>Wingdings 3</vt:lpstr>
      <vt:lpstr>Facet</vt:lpstr>
      <vt:lpstr>Business Retention &amp; Expansion – Developing New and Growing Existing Businesses</vt:lpstr>
      <vt:lpstr>Key Facts About Business Retention And Expansion</vt:lpstr>
      <vt:lpstr>Key Facts About Business Retention And Expansion</vt:lpstr>
      <vt:lpstr>Why Focus on BRE?</vt:lpstr>
      <vt:lpstr>And…</vt:lpstr>
      <vt:lpstr>Why Businesses Relocate</vt:lpstr>
      <vt:lpstr>PowerPoint Presentation</vt:lpstr>
      <vt:lpstr>Properly Implemented BRE Programs</vt:lpstr>
      <vt:lpstr> What Do We Need to Know?</vt:lpstr>
      <vt:lpstr> Business Demographics</vt:lpstr>
      <vt:lpstr>Business assessments</vt:lpstr>
      <vt:lpstr> Possible Questions to Ask</vt:lpstr>
      <vt:lpstr> If Nothing Else…</vt:lpstr>
      <vt:lpstr>Port Aranzas, TX BRE Example</vt:lpstr>
      <vt:lpstr>Florida Keys BRE Example</vt:lpstr>
      <vt:lpstr> What questions have you asked since the hurricanes? Who is asking? What are you finding?</vt:lpstr>
      <vt:lpstr> Red Flags / Responding to Needs</vt:lpstr>
      <vt:lpstr> Common Red Flags</vt:lpstr>
      <vt:lpstr> Common red flags</vt:lpstr>
      <vt:lpstr> Common red flags</vt:lpstr>
      <vt:lpstr>DISCUSSION:  What are some ways we can help businesses in the USVI?  Based on USVI’s assets, what are some businesses that could have potential here and why?</vt:lpstr>
      <vt:lpstr>How we can help existing businesses: Technical Assistance </vt:lpstr>
      <vt:lpstr>Technical Assistance Examples</vt:lpstr>
      <vt:lpstr>Financial Incentive Examples</vt:lpstr>
      <vt:lpstr>Importance of the Right Response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Knight</dc:creator>
  <cp:lastModifiedBy>Mickie Valente</cp:lastModifiedBy>
  <cp:revision>143</cp:revision>
  <dcterms:created xsi:type="dcterms:W3CDTF">2014-09-12T02:18:09Z</dcterms:created>
  <dcterms:modified xsi:type="dcterms:W3CDTF">2018-07-27T18:09:51Z</dcterms:modified>
</cp:coreProperties>
</file>